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theme/themeOverride2.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63" r:id="rId3"/>
    <p:sldId id="276" r:id="rId4"/>
    <p:sldId id="265" r:id="rId5"/>
    <p:sldId id="307" r:id="rId6"/>
    <p:sldId id="314" r:id="rId7"/>
    <p:sldId id="315" r:id="rId8"/>
    <p:sldId id="291" r:id="rId9"/>
    <p:sldId id="308" r:id="rId10"/>
    <p:sldId id="309" r:id="rId11"/>
    <p:sldId id="310" r:id="rId12"/>
    <p:sldId id="311" r:id="rId13"/>
    <p:sldId id="279" r:id="rId14"/>
    <p:sldId id="316" r:id="rId15"/>
    <p:sldId id="280" r:id="rId16"/>
    <p:sldId id="292" r:id="rId17"/>
    <p:sldId id="274" r:id="rId18"/>
    <p:sldId id="266" r:id="rId19"/>
    <p:sldId id="281" r:id="rId20"/>
    <p:sldId id="312" r:id="rId21"/>
    <p:sldId id="317" r:id="rId22"/>
    <p:sldId id="282" r:id="rId23"/>
    <p:sldId id="271" r:id="rId24"/>
    <p:sldId id="288" r:id="rId25"/>
    <p:sldId id="318" r:id="rId26"/>
    <p:sldId id="290" r:id="rId27"/>
    <p:sldId id="264" r:id="rId28"/>
    <p:sldId id="260" r:id="rId29"/>
    <p:sldId id="259" r:id="rId30"/>
    <p:sldId id="293" r:id="rId31"/>
    <p:sldId id="294" r:id="rId32"/>
    <p:sldId id="295" r:id="rId33"/>
    <p:sldId id="296" r:id="rId34"/>
    <p:sldId id="289" r:id="rId35"/>
    <p:sldId id="298" r:id="rId36"/>
    <p:sldId id="299" r:id="rId37"/>
    <p:sldId id="313" r:id="rId38"/>
    <p:sldId id="301" r:id="rId39"/>
  </p:sldIdLst>
  <p:sldSz cx="12192000" cy="6858000"/>
  <p:notesSz cx="7010400" cy="12039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9" d="100"/>
          <a:sy n="119" d="100"/>
        </p:scale>
        <p:origin x="132"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svfs01\BEA\Education%20Funding%20Analysis\FY%2018-19\values%20per%20adm%20charts%20REV.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dsvfs01\BEA\Education%20Funding%20Analysis\FY%2018-19\values%20per%20adm%20charts%20REV.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isa.jolliff\AppData\Local\Microsoft\Windows\INetCache\Content.Outlook\1TV537KG\Model%20-%20FY%2018-19%20Property%20Tax%20Millage%20Chart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embeddings/oleObject1.bin"/><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5.xml"/><Relationship Id="rId4" Type="http://schemas.openxmlformats.org/officeDocument/2006/relationships/oleObject" Target="../embeddings/oleObject2.bin"/></Relationships>
</file>

<file path=ppt/charts/_rels/chart6.xml.rels><?xml version="1.0" encoding="UTF-8" standalone="yes"?>
<Relationships xmlns="http://schemas.openxmlformats.org/package/2006/relationships"><Relationship Id="rId3" Type="http://schemas.openxmlformats.org/officeDocument/2006/relationships/oleObject" Target="file:///\\fisfs1\BEA\01-Frank's%20Working%20charts\244%20-%20Average%20Teacher%20Salary%20Charts%20NEW.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2203083989501314E-2"/>
          <c:y val="0.13957307870857016"/>
          <c:w val="0.92710848643919508"/>
          <c:h val="0.67084132576711852"/>
        </c:manualLayout>
      </c:layout>
      <c:barChart>
        <c:barDir val="col"/>
        <c:grouping val="stacked"/>
        <c:varyColors val="0"/>
        <c:ser>
          <c:idx val="1"/>
          <c:order val="0"/>
          <c:spPr>
            <a:solidFill>
              <a:schemeClr val="accent5"/>
            </a:solidFill>
            <a:ln>
              <a:solidFill>
                <a:sysClr val="windowText" lastClr="000000"/>
              </a:solidFill>
            </a:ln>
            <a:effectLst/>
          </c:spPr>
          <c:invertIfNegative val="0"/>
          <c:dPt>
            <c:idx val="50"/>
            <c:invertIfNegative val="0"/>
            <c:bubble3D val="0"/>
            <c:spPr>
              <a:pattFill prst="wdUpDiag">
                <a:fgClr>
                  <a:schemeClr val="accent1"/>
                </a:fgClr>
                <a:bgClr>
                  <a:schemeClr val="bg1"/>
                </a:bgClr>
              </a:pattFill>
              <a:ln>
                <a:solidFill>
                  <a:sysClr val="windowText" lastClr="000000"/>
                </a:solidFill>
              </a:ln>
              <a:effectLst/>
            </c:spPr>
            <c:extLst>
              <c:ext xmlns:c16="http://schemas.microsoft.com/office/drawing/2014/chart" uri="{C3380CC4-5D6E-409C-BE32-E72D297353CC}">
                <c16:uniqueId val="{00000001-5F7C-4115-9EDB-BC8E9AE1B245}"/>
              </c:ext>
            </c:extLst>
          </c:dPt>
          <c:cat>
            <c:strRef>
              <c:f>'Chart data'!$K$3:$K$84</c:f>
              <c:strCache>
                <c:ptCount val="82"/>
                <c:pt idx="0">
                  <c:v>DILLON 03</c:v>
                </c:pt>
                <c:pt idx="1">
                  <c:v>CLARENDON 03</c:v>
                </c:pt>
                <c:pt idx="2">
                  <c:v>DILLON 04</c:v>
                </c:pt>
                <c:pt idx="3">
                  <c:v>ORANGEBURG 04</c:v>
                </c:pt>
                <c:pt idx="4">
                  <c:v>CLARENDON 02</c:v>
                </c:pt>
                <c:pt idx="5">
                  <c:v>FLORENCE 05</c:v>
                </c:pt>
                <c:pt idx="6">
                  <c:v>FLORENCE 02</c:v>
                </c:pt>
                <c:pt idx="7">
                  <c:v>COLLETON 01</c:v>
                </c:pt>
                <c:pt idx="8">
                  <c:v>ANDERSON 03</c:v>
                </c:pt>
                <c:pt idx="9">
                  <c:v>BARNWELL 45</c:v>
                </c:pt>
                <c:pt idx="10">
                  <c:v>CHESTERFIELD 01</c:v>
                </c:pt>
                <c:pt idx="11">
                  <c:v>LANCASTER 01</c:v>
                </c:pt>
                <c:pt idx="12">
                  <c:v>LEXINGTON 04</c:v>
                </c:pt>
                <c:pt idx="13">
                  <c:v>BERKELEY 01</c:v>
                </c:pt>
                <c:pt idx="14">
                  <c:v>HORRY 01</c:v>
                </c:pt>
                <c:pt idx="15">
                  <c:v>ANDERSON 01</c:v>
                </c:pt>
                <c:pt idx="16">
                  <c:v>YORK 04</c:v>
                </c:pt>
                <c:pt idx="17">
                  <c:v>BARNWELL 19</c:v>
                </c:pt>
                <c:pt idx="18">
                  <c:v>LAURENS 56</c:v>
                </c:pt>
                <c:pt idx="19">
                  <c:v>SUMTER 01</c:v>
                </c:pt>
                <c:pt idx="20">
                  <c:v>MARION 10</c:v>
                </c:pt>
                <c:pt idx="21">
                  <c:v>DARLINGTON 01</c:v>
                </c:pt>
                <c:pt idx="22">
                  <c:v>LAURENS 55</c:v>
                </c:pt>
                <c:pt idx="23">
                  <c:v>FLORENCE 03</c:v>
                </c:pt>
                <c:pt idx="24">
                  <c:v>DORCHESTER 02</c:v>
                </c:pt>
                <c:pt idx="25">
                  <c:v>GREENVILLE 01</c:v>
                </c:pt>
                <c:pt idx="26">
                  <c:v>ANDERSON 02</c:v>
                </c:pt>
                <c:pt idx="27">
                  <c:v>BARNWELL 29</c:v>
                </c:pt>
                <c:pt idx="28">
                  <c:v>KERSHAW 01</c:v>
                </c:pt>
                <c:pt idx="29">
                  <c:v>PICKENS 01</c:v>
                </c:pt>
                <c:pt idx="30">
                  <c:v>FLORENCE 04</c:v>
                </c:pt>
                <c:pt idx="31">
                  <c:v>MARLBORO 01</c:v>
                </c:pt>
                <c:pt idx="32">
                  <c:v>AIKEN 01</c:v>
                </c:pt>
                <c:pt idx="33">
                  <c:v>WILLIAMSBURG 01</c:v>
                </c:pt>
                <c:pt idx="34">
                  <c:v>UNION 01</c:v>
                </c:pt>
                <c:pt idx="35">
                  <c:v>YORK 01</c:v>
                </c:pt>
                <c:pt idx="36">
                  <c:v>CHESTER 01</c:v>
                </c:pt>
                <c:pt idx="37">
                  <c:v>CHEROKEE 01</c:v>
                </c:pt>
                <c:pt idx="38">
                  <c:v>HAMPTON 01</c:v>
                </c:pt>
                <c:pt idx="39">
                  <c:v>GREENWOOD 51</c:v>
                </c:pt>
                <c:pt idx="40">
                  <c:v>ANDERSON 05</c:v>
                </c:pt>
                <c:pt idx="41">
                  <c:v>SALUDA 01</c:v>
                </c:pt>
                <c:pt idx="42">
                  <c:v>FLORENCE 01</c:v>
                </c:pt>
                <c:pt idx="43">
                  <c:v>SPARTANBURG 06 </c:v>
                </c:pt>
                <c:pt idx="44">
                  <c:v>SPARTANBURG 04</c:v>
                </c:pt>
                <c:pt idx="45">
                  <c:v>ABBEVILLE 60</c:v>
                </c:pt>
                <c:pt idx="46">
                  <c:v>JASPER 01</c:v>
                </c:pt>
                <c:pt idx="47">
                  <c:v>CLARENDON 01</c:v>
                </c:pt>
                <c:pt idx="48">
                  <c:v>GREENWOOD 50</c:v>
                </c:pt>
                <c:pt idx="49">
                  <c:v>LEXINGTON 02</c:v>
                </c:pt>
                <c:pt idx="50">
                  <c:v>STATE AVERAGE</c:v>
                </c:pt>
                <c:pt idx="51">
                  <c:v>YORK 02</c:v>
                </c:pt>
                <c:pt idx="52">
                  <c:v>SPARTANBURG 02</c:v>
                </c:pt>
                <c:pt idx="53">
                  <c:v>NEWBERRY 01</c:v>
                </c:pt>
                <c:pt idx="54">
                  <c:v>SPARTANBURG 05</c:v>
                </c:pt>
                <c:pt idx="55">
                  <c:v>YORK 03</c:v>
                </c:pt>
                <c:pt idx="56">
                  <c:v>EDGEFIELD 01</c:v>
                </c:pt>
                <c:pt idx="57">
                  <c:v>OCONEE 01</c:v>
                </c:pt>
                <c:pt idx="58">
                  <c:v>RICHLAND 02</c:v>
                </c:pt>
                <c:pt idx="59">
                  <c:v>ORANGEBURG 05</c:v>
                </c:pt>
                <c:pt idx="60">
                  <c:v>GREENWOOD 52</c:v>
                </c:pt>
                <c:pt idx="61">
                  <c:v>LEXINGTON 01</c:v>
                </c:pt>
                <c:pt idx="62">
                  <c:v>ORANGEBURG 03</c:v>
                </c:pt>
                <c:pt idx="63">
                  <c:v>GEORGETOWN 01</c:v>
                </c:pt>
                <c:pt idx="64">
                  <c:v>BAMBERG 01</c:v>
                </c:pt>
                <c:pt idx="65">
                  <c:v>CHARLESTON 01</c:v>
                </c:pt>
                <c:pt idx="66">
                  <c:v>ANDERSON 04</c:v>
                </c:pt>
                <c:pt idx="67">
                  <c:v>DORCHESTER 04</c:v>
                </c:pt>
                <c:pt idx="68">
                  <c:v>FAIRFIELD 01</c:v>
                </c:pt>
                <c:pt idx="69">
                  <c:v>SPARTANBURG 03</c:v>
                </c:pt>
                <c:pt idx="70">
                  <c:v>LEE 01</c:v>
                </c:pt>
                <c:pt idx="71">
                  <c:v>LEXINGTON 03</c:v>
                </c:pt>
                <c:pt idx="72">
                  <c:v>SPARTANBURG 01</c:v>
                </c:pt>
                <c:pt idx="73">
                  <c:v>SPARTANBURG 07</c:v>
                </c:pt>
                <c:pt idx="74">
                  <c:v>HAMPTON 02</c:v>
                </c:pt>
                <c:pt idx="75">
                  <c:v>BAMBERG 02</c:v>
                </c:pt>
                <c:pt idx="76">
                  <c:v>BEAUFORT 01</c:v>
                </c:pt>
                <c:pt idx="77">
                  <c:v>CALHOUN 01</c:v>
                </c:pt>
                <c:pt idx="78">
                  <c:v>RICHLAND 01</c:v>
                </c:pt>
                <c:pt idx="79">
                  <c:v>LEXINGTON 05</c:v>
                </c:pt>
                <c:pt idx="80">
                  <c:v>ALLENDALE 01</c:v>
                </c:pt>
                <c:pt idx="81">
                  <c:v>MCCORMICK 01</c:v>
                </c:pt>
              </c:strCache>
            </c:strRef>
          </c:cat>
          <c:val>
            <c:numRef>
              <c:f>'Chart data'!$N$3:$N$84</c:f>
              <c:numCache>
                <c:formatCode>_("$"* #,##0_);_("$"* \(#,##0\);_("$"* "-"??_);_(@_)</c:formatCode>
                <c:ptCount val="82"/>
                <c:pt idx="0">
                  <c:v>808.73210115096913</c:v>
                </c:pt>
                <c:pt idx="1">
                  <c:v>862.67017153619861</c:v>
                </c:pt>
                <c:pt idx="2">
                  <c:v>952.17623490691722</c:v>
                </c:pt>
                <c:pt idx="3">
                  <c:v>1004.9482178324062</c:v>
                </c:pt>
                <c:pt idx="4">
                  <c:v>1007.5359780810222</c:v>
                </c:pt>
                <c:pt idx="5">
                  <c:v>1112.8483641389048</c:v>
                </c:pt>
                <c:pt idx="6">
                  <c:v>1133.1774171972947</c:v>
                </c:pt>
                <c:pt idx="7">
                  <c:v>1171.2271869160245</c:v>
                </c:pt>
                <c:pt idx="8">
                  <c:v>1181.1230336347414</c:v>
                </c:pt>
                <c:pt idx="9">
                  <c:v>1184.5655598693411</c:v>
                </c:pt>
                <c:pt idx="10">
                  <c:v>1211.3673411095845</c:v>
                </c:pt>
                <c:pt idx="11">
                  <c:v>1213.0428923861266</c:v>
                </c:pt>
                <c:pt idx="12">
                  <c:v>1239.7840546454581</c:v>
                </c:pt>
                <c:pt idx="13">
                  <c:v>1248.0395456737435</c:v>
                </c:pt>
                <c:pt idx="14">
                  <c:v>1253.3117998220121</c:v>
                </c:pt>
                <c:pt idx="15">
                  <c:v>1265.0794120826827</c:v>
                </c:pt>
                <c:pt idx="16">
                  <c:v>1269.1339340587917</c:v>
                </c:pt>
                <c:pt idx="17">
                  <c:v>1282.605302116631</c:v>
                </c:pt>
                <c:pt idx="18">
                  <c:v>1300.2317256446588</c:v>
                </c:pt>
                <c:pt idx="19">
                  <c:v>1315.5320062980613</c:v>
                </c:pt>
                <c:pt idx="20">
                  <c:v>1368.0551120085047</c:v>
                </c:pt>
                <c:pt idx="21">
                  <c:v>1399.1587123357501</c:v>
                </c:pt>
                <c:pt idx="22">
                  <c:v>1403.6635222910409</c:v>
                </c:pt>
                <c:pt idx="23">
                  <c:v>1419.8257867146883</c:v>
                </c:pt>
                <c:pt idx="24">
                  <c:v>1439.8140006596886</c:v>
                </c:pt>
                <c:pt idx="25">
                  <c:v>1445.3928836651141</c:v>
                </c:pt>
                <c:pt idx="26">
                  <c:v>1445.7906359185138</c:v>
                </c:pt>
                <c:pt idx="27">
                  <c:v>1447.843466608892</c:v>
                </c:pt>
                <c:pt idx="28">
                  <c:v>1459.85646660271</c:v>
                </c:pt>
                <c:pt idx="29">
                  <c:v>1466.3252814670946</c:v>
                </c:pt>
                <c:pt idx="30">
                  <c:v>1469.3063388381718</c:v>
                </c:pt>
                <c:pt idx="31">
                  <c:v>1475.370033763365</c:v>
                </c:pt>
                <c:pt idx="32">
                  <c:v>1475.5245926471673</c:v>
                </c:pt>
                <c:pt idx="33">
                  <c:v>1480.2814434591182</c:v>
                </c:pt>
                <c:pt idx="34">
                  <c:v>1489.5467339120512</c:v>
                </c:pt>
                <c:pt idx="35">
                  <c:v>1489.9424701477019</c:v>
                </c:pt>
                <c:pt idx="36">
                  <c:v>1496.4781420054067</c:v>
                </c:pt>
                <c:pt idx="37">
                  <c:v>1499.6774325970887</c:v>
                </c:pt>
                <c:pt idx="38">
                  <c:v>1518.6692950664119</c:v>
                </c:pt>
                <c:pt idx="39">
                  <c:v>1530.1010387296449</c:v>
                </c:pt>
                <c:pt idx="40">
                  <c:v>1549.42954187685</c:v>
                </c:pt>
                <c:pt idx="41">
                  <c:v>1561.9773928674463</c:v>
                </c:pt>
                <c:pt idx="42">
                  <c:v>1573.3610360852183</c:v>
                </c:pt>
                <c:pt idx="43">
                  <c:v>1589.2655278474988</c:v>
                </c:pt>
                <c:pt idx="44">
                  <c:v>1602.8073183246365</c:v>
                </c:pt>
                <c:pt idx="45">
                  <c:v>1607.7066940514087</c:v>
                </c:pt>
                <c:pt idx="46">
                  <c:v>1634.2777976229629</c:v>
                </c:pt>
                <c:pt idx="47">
                  <c:v>1636.9041225823057</c:v>
                </c:pt>
                <c:pt idx="48">
                  <c:v>1650.0605991219518</c:v>
                </c:pt>
                <c:pt idx="49">
                  <c:v>1665.8985155718174</c:v>
                </c:pt>
                <c:pt idx="50">
                  <c:v>1676.4812591347409</c:v>
                </c:pt>
                <c:pt idx="51">
                  <c:v>1689.4758583480157</c:v>
                </c:pt>
                <c:pt idx="52">
                  <c:v>1744.8500481637968</c:v>
                </c:pt>
                <c:pt idx="53">
                  <c:v>1751.6228986587237</c:v>
                </c:pt>
                <c:pt idx="54">
                  <c:v>1791.0331235244746</c:v>
                </c:pt>
                <c:pt idx="55">
                  <c:v>1792.9983902084018</c:v>
                </c:pt>
                <c:pt idx="56">
                  <c:v>1824.6811159592939</c:v>
                </c:pt>
                <c:pt idx="57">
                  <c:v>1861.7026585788039</c:v>
                </c:pt>
                <c:pt idx="58">
                  <c:v>1942.6122101753622</c:v>
                </c:pt>
                <c:pt idx="59">
                  <c:v>1952.3749714069368</c:v>
                </c:pt>
                <c:pt idx="60">
                  <c:v>1957.9306616305771</c:v>
                </c:pt>
                <c:pt idx="61">
                  <c:v>1967.8914841979802</c:v>
                </c:pt>
                <c:pt idx="62">
                  <c:v>1974.4757773380636</c:v>
                </c:pt>
                <c:pt idx="63">
                  <c:v>2035.6731626027777</c:v>
                </c:pt>
                <c:pt idx="64">
                  <c:v>2050.4956933196572</c:v>
                </c:pt>
                <c:pt idx="65">
                  <c:v>2100.320697154993</c:v>
                </c:pt>
                <c:pt idx="66">
                  <c:v>2123.8736510269359</c:v>
                </c:pt>
                <c:pt idx="67">
                  <c:v>2157.2771775751999</c:v>
                </c:pt>
                <c:pt idx="68">
                  <c:v>2222.2053560393633</c:v>
                </c:pt>
                <c:pt idx="69">
                  <c:v>2230.989565441781</c:v>
                </c:pt>
                <c:pt idx="70">
                  <c:v>2247.664321664935</c:v>
                </c:pt>
                <c:pt idx="71">
                  <c:v>2267.1456693999994</c:v>
                </c:pt>
                <c:pt idx="72">
                  <c:v>2302.3844371885734</c:v>
                </c:pt>
                <c:pt idx="73">
                  <c:v>2339.8781232803235</c:v>
                </c:pt>
                <c:pt idx="74">
                  <c:v>2394.9860343304163</c:v>
                </c:pt>
                <c:pt idx="75">
                  <c:v>2482.0815606741112</c:v>
                </c:pt>
                <c:pt idx="76">
                  <c:v>2621.8818982961202</c:v>
                </c:pt>
                <c:pt idx="77">
                  <c:v>2625.5835274813521</c:v>
                </c:pt>
                <c:pt idx="78">
                  <c:v>2660.1596381283953</c:v>
                </c:pt>
                <c:pt idx="79">
                  <c:v>2706.1739546212675</c:v>
                </c:pt>
                <c:pt idx="80">
                  <c:v>3586.9161534200803</c:v>
                </c:pt>
                <c:pt idx="81">
                  <c:v>4950.6299091780338</c:v>
                </c:pt>
              </c:numCache>
            </c:numRef>
          </c:val>
          <c:extLst>
            <c:ext xmlns:c16="http://schemas.microsoft.com/office/drawing/2014/chart" uri="{C3380CC4-5D6E-409C-BE32-E72D297353CC}">
              <c16:uniqueId val="{00000002-5F7C-4115-9EDB-BC8E9AE1B245}"/>
            </c:ext>
          </c:extLst>
        </c:ser>
        <c:dLbls>
          <c:showLegendKey val="0"/>
          <c:showVal val="0"/>
          <c:showCatName val="0"/>
          <c:showSerName val="0"/>
          <c:showPercent val="0"/>
          <c:showBubbleSize val="0"/>
        </c:dLbls>
        <c:gapWidth val="100"/>
        <c:overlap val="100"/>
        <c:axId val="310583584"/>
        <c:axId val="310583976"/>
      </c:barChart>
      <c:catAx>
        <c:axId val="310583584"/>
        <c:scaling>
          <c:orientation val="minMax"/>
        </c:scaling>
        <c:delete val="0"/>
        <c:axPos val="b"/>
        <c:numFmt formatCode="General" sourceLinked="0"/>
        <c:majorTickMark val="out"/>
        <c:minorTickMark val="none"/>
        <c:tickLblPos val="nextTo"/>
        <c:spPr>
          <a:noFill/>
          <a:ln w="6350" cap="flat" cmpd="sng" algn="ctr">
            <a:solidFill>
              <a:schemeClr val="tx1">
                <a:lumMod val="50000"/>
                <a:lumOff val="50000"/>
              </a:schemeClr>
            </a:solidFill>
            <a:prstDash val="solid"/>
            <a:round/>
          </a:ln>
          <a:effectLst/>
        </c:spPr>
        <c:txPr>
          <a:bodyPr rot="-5400000" spcFirstLastPara="1" vertOverflow="ellipsis" wrap="square" anchor="ctr" anchorCtr="1"/>
          <a:lstStyle/>
          <a:p>
            <a:pPr>
              <a:defRPr sz="800" b="0" i="0" u="none" strike="noStrike" kern="1200" baseline="0">
                <a:solidFill>
                  <a:schemeClr val="tx1"/>
                </a:solidFill>
                <a:latin typeface="+mn-lt"/>
                <a:ea typeface="+mn-ea"/>
                <a:cs typeface="+mn-cs"/>
              </a:defRPr>
            </a:pPr>
            <a:endParaRPr lang="en-US"/>
          </a:p>
        </c:txPr>
        <c:crossAx val="310583976"/>
        <c:crosses val="autoZero"/>
        <c:auto val="1"/>
        <c:lblAlgn val="ctr"/>
        <c:lblOffset val="100"/>
        <c:noMultiLvlLbl val="0"/>
      </c:catAx>
      <c:valAx>
        <c:axId val="310583976"/>
        <c:scaling>
          <c:orientation val="minMax"/>
          <c:max val="5000"/>
          <c:min val="0"/>
        </c:scaling>
        <c:delete val="0"/>
        <c:axPos val="l"/>
        <c:majorGridlines>
          <c:spPr>
            <a:ln w="6350" cap="flat" cmpd="sng" algn="ctr">
              <a:solidFill>
                <a:schemeClr val="tx1">
                  <a:lumMod val="50000"/>
                  <a:lumOff val="50000"/>
                </a:schemeClr>
              </a:solidFill>
              <a:prstDash val="solid"/>
              <a:round/>
            </a:ln>
            <a:effectLst/>
          </c:spPr>
        </c:majorGridlines>
        <c:numFmt formatCode="&quot;$&quot;#,##0_);\(&quot;$&quot;#,##0\)" sourceLinked="0"/>
        <c:majorTickMark val="out"/>
        <c:minorTickMark val="in"/>
        <c:tickLblPos val="nextTo"/>
        <c:spPr>
          <a:noFill/>
          <a:ln w="6350" cap="flat" cmpd="sng" algn="ctr">
            <a:solidFill>
              <a:schemeClr val="tx1">
                <a:lumMod val="50000"/>
                <a:lumOff val="50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10583584"/>
        <c:crosses val="autoZero"/>
        <c:crossBetween val="between"/>
      </c:valAx>
      <c:spPr>
        <a:solidFill>
          <a:schemeClr val="bg1"/>
        </a:solidFill>
        <a:ln>
          <a:solidFill>
            <a:schemeClr val="tx1"/>
          </a:solidFill>
        </a:ln>
        <a:effectLst/>
      </c:spPr>
    </c:plotArea>
    <c:plotVisOnly val="1"/>
    <c:dispBlanksAs val="zero"/>
    <c:showDLblsOverMax val="0"/>
  </c:chart>
  <c:spPr>
    <a:solidFill>
      <a:schemeClr val="bg1"/>
    </a:solidFill>
    <a:ln w="6350" cap="flat" cmpd="sng" algn="ctr">
      <a:solidFill>
        <a:schemeClr val="tx1"/>
      </a:solidFill>
      <a:prstDash val="solid"/>
      <a:roun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2858813306745476E-2"/>
          <c:y val="0.14361541394281024"/>
          <c:w val="0.92586861783723551"/>
          <c:h val="0.66679897978948866"/>
        </c:manualLayout>
      </c:layout>
      <c:barChart>
        <c:barDir val="col"/>
        <c:grouping val="stacked"/>
        <c:varyColors val="0"/>
        <c:ser>
          <c:idx val="1"/>
          <c:order val="0"/>
          <c:spPr>
            <a:solidFill>
              <a:srgbClr val="4472C4"/>
            </a:solidFill>
            <a:ln>
              <a:solidFill>
                <a:sysClr val="windowText" lastClr="000000"/>
              </a:solidFill>
            </a:ln>
          </c:spPr>
          <c:invertIfNegative val="0"/>
          <c:dPt>
            <c:idx val="9"/>
            <c:invertIfNegative val="0"/>
            <c:bubble3D val="0"/>
            <c:extLst>
              <c:ext xmlns:c16="http://schemas.microsoft.com/office/drawing/2014/chart" uri="{C3380CC4-5D6E-409C-BE32-E72D297353CC}">
                <c16:uniqueId val="{00000000-D532-4CFF-BFCD-F643ABBEED85}"/>
              </c:ext>
            </c:extLst>
          </c:dPt>
          <c:dPt>
            <c:idx val="11"/>
            <c:invertIfNegative val="0"/>
            <c:bubble3D val="0"/>
            <c:extLst>
              <c:ext xmlns:c16="http://schemas.microsoft.com/office/drawing/2014/chart" uri="{C3380CC4-5D6E-409C-BE32-E72D297353CC}">
                <c16:uniqueId val="{00000001-D532-4CFF-BFCD-F643ABBEED85}"/>
              </c:ext>
            </c:extLst>
          </c:dPt>
          <c:dPt>
            <c:idx val="12"/>
            <c:invertIfNegative val="0"/>
            <c:bubble3D val="0"/>
            <c:extLst>
              <c:ext xmlns:c16="http://schemas.microsoft.com/office/drawing/2014/chart" uri="{C3380CC4-5D6E-409C-BE32-E72D297353CC}">
                <c16:uniqueId val="{00000002-D532-4CFF-BFCD-F643ABBEED85}"/>
              </c:ext>
            </c:extLst>
          </c:dPt>
          <c:dPt>
            <c:idx val="13"/>
            <c:invertIfNegative val="0"/>
            <c:bubble3D val="0"/>
            <c:extLst>
              <c:ext xmlns:c16="http://schemas.microsoft.com/office/drawing/2014/chart" uri="{C3380CC4-5D6E-409C-BE32-E72D297353CC}">
                <c16:uniqueId val="{00000003-D532-4CFF-BFCD-F643ABBEED85}"/>
              </c:ext>
            </c:extLst>
          </c:dPt>
          <c:dPt>
            <c:idx val="14"/>
            <c:invertIfNegative val="0"/>
            <c:bubble3D val="0"/>
            <c:extLst>
              <c:ext xmlns:c16="http://schemas.microsoft.com/office/drawing/2014/chart" uri="{C3380CC4-5D6E-409C-BE32-E72D297353CC}">
                <c16:uniqueId val="{00000004-D532-4CFF-BFCD-F643ABBEED85}"/>
              </c:ext>
            </c:extLst>
          </c:dPt>
          <c:dPt>
            <c:idx val="62"/>
            <c:invertIfNegative val="0"/>
            <c:bubble3D val="0"/>
            <c:spPr>
              <a:pattFill prst="wdUpDiag">
                <a:fgClr>
                  <a:srgbClr val="0070C0"/>
                </a:fgClr>
                <a:bgClr>
                  <a:sysClr val="window" lastClr="FFFFFF"/>
                </a:bgClr>
              </a:pattFill>
              <a:ln>
                <a:solidFill>
                  <a:sysClr val="windowText" lastClr="000000"/>
                </a:solidFill>
              </a:ln>
            </c:spPr>
            <c:extLst>
              <c:ext xmlns:c16="http://schemas.microsoft.com/office/drawing/2014/chart" uri="{C3380CC4-5D6E-409C-BE32-E72D297353CC}">
                <c16:uniqueId val="{00000006-D532-4CFF-BFCD-F643ABBEED85}"/>
              </c:ext>
            </c:extLst>
          </c:dPt>
          <c:cat>
            <c:strRef>
              <c:f>'Chart data'!$A$3:$A$84</c:f>
              <c:strCache>
                <c:ptCount val="82"/>
                <c:pt idx="0">
                  <c:v>CLARENDON 03</c:v>
                </c:pt>
                <c:pt idx="1">
                  <c:v>LEXINGTON 04</c:v>
                </c:pt>
                <c:pt idx="2">
                  <c:v>FLORENCE 05</c:v>
                </c:pt>
                <c:pt idx="3">
                  <c:v>DILLON 03</c:v>
                </c:pt>
                <c:pt idx="4">
                  <c:v>FLORENCE 02</c:v>
                </c:pt>
                <c:pt idx="5">
                  <c:v>GREENWOOD 51</c:v>
                </c:pt>
                <c:pt idx="6">
                  <c:v>DILLON 04</c:v>
                </c:pt>
                <c:pt idx="7">
                  <c:v>BAMBERG 01</c:v>
                </c:pt>
                <c:pt idx="8">
                  <c:v>BARNWELL 45</c:v>
                </c:pt>
                <c:pt idx="9">
                  <c:v>DORCHESTER 02</c:v>
                </c:pt>
                <c:pt idx="10">
                  <c:v>ANDERSON 02</c:v>
                </c:pt>
                <c:pt idx="11">
                  <c:v>SPARTANBURG 01</c:v>
                </c:pt>
                <c:pt idx="12">
                  <c:v>RICHLAND 02</c:v>
                </c:pt>
                <c:pt idx="13">
                  <c:v>LEXINGTON 01</c:v>
                </c:pt>
                <c:pt idx="14">
                  <c:v>SPARTANBURG 02</c:v>
                </c:pt>
                <c:pt idx="15">
                  <c:v>SPARTANBURG 04</c:v>
                </c:pt>
                <c:pt idx="16">
                  <c:v>YORK 04</c:v>
                </c:pt>
                <c:pt idx="17">
                  <c:v>HAMPTON 01</c:v>
                </c:pt>
                <c:pt idx="18">
                  <c:v>ANDERSON 01</c:v>
                </c:pt>
                <c:pt idx="19">
                  <c:v>SUMTER 01</c:v>
                </c:pt>
                <c:pt idx="20">
                  <c:v>YORK 01</c:v>
                </c:pt>
                <c:pt idx="21">
                  <c:v>ANDERSON 03</c:v>
                </c:pt>
                <c:pt idx="22">
                  <c:v>FLORENCE 03</c:v>
                </c:pt>
                <c:pt idx="23">
                  <c:v>MARION 10</c:v>
                </c:pt>
                <c:pt idx="24">
                  <c:v>LAURENS 56</c:v>
                </c:pt>
                <c:pt idx="25">
                  <c:v>BARNWELL 19</c:v>
                </c:pt>
                <c:pt idx="26">
                  <c:v>CLARENDON 02</c:v>
                </c:pt>
                <c:pt idx="27">
                  <c:v>ABBEVILLE 60</c:v>
                </c:pt>
                <c:pt idx="28">
                  <c:v>LAURENS 55</c:v>
                </c:pt>
                <c:pt idx="29">
                  <c:v>KERSHAW 01</c:v>
                </c:pt>
                <c:pt idx="30">
                  <c:v>BARNWELL 29</c:v>
                </c:pt>
                <c:pt idx="31">
                  <c:v>UNION 01</c:v>
                </c:pt>
                <c:pt idx="32">
                  <c:v>CHESTERFIELD 01</c:v>
                </c:pt>
                <c:pt idx="33">
                  <c:v>SALUDA 01</c:v>
                </c:pt>
                <c:pt idx="34">
                  <c:v>LANCASTER 01</c:v>
                </c:pt>
                <c:pt idx="35">
                  <c:v>MARLBORO 01</c:v>
                </c:pt>
                <c:pt idx="36">
                  <c:v>LEXINGTON 03</c:v>
                </c:pt>
                <c:pt idx="37">
                  <c:v>EDGEFIELD 01</c:v>
                </c:pt>
                <c:pt idx="38">
                  <c:v>BAMBERG 02</c:v>
                </c:pt>
                <c:pt idx="39">
                  <c:v>LEXINGTON 05</c:v>
                </c:pt>
                <c:pt idx="40">
                  <c:v>LEE 01</c:v>
                </c:pt>
                <c:pt idx="41">
                  <c:v>GREENWOOD 50</c:v>
                </c:pt>
                <c:pt idx="42">
                  <c:v>CHESTER 01</c:v>
                </c:pt>
                <c:pt idx="43">
                  <c:v>SPARTANBURG 06 </c:v>
                </c:pt>
                <c:pt idx="44">
                  <c:v>ORANGEBURG 04</c:v>
                </c:pt>
                <c:pt idx="45">
                  <c:v>SPARTANBURG 03</c:v>
                </c:pt>
                <c:pt idx="46">
                  <c:v>NEWBERRY 01</c:v>
                </c:pt>
                <c:pt idx="47">
                  <c:v>YORK 03</c:v>
                </c:pt>
                <c:pt idx="48">
                  <c:v>ANDERSON 05</c:v>
                </c:pt>
                <c:pt idx="49">
                  <c:v>CHEROKEE 01</c:v>
                </c:pt>
                <c:pt idx="50">
                  <c:v>FLORENCE 01</c:v>
                </c:pt>
                <c:pt idx="51">
                  <c:v>HAMPTON 02</c:v>
                </c:pt>
                <c:pt idx="52">
                  <c:v>BERKELEY 01</c:v>
                </c:pt>
                <c:pt idx="53">
                  <c:v>PICKENS 01</c:v>
                </c:pt>
                <c:pt idx="54">
                  <c:v>AIKEN 01</c:v>
                </c:pt>
                <c:pt idx="55">
                  <c:v>DARLINGTON 01</c:v>
                </c:pt>
                <c:pt idx="56">
                  <c:v>ALLENDALE 01</c:v>
                </c:pt>
                <c:pt idx="57">
                  <c:v>GREENVILLE 01</c:v>
                </c:pt>
                <c:pt idx="58">
                  <c:v>ORANGEBURG 03</c:v>
                </c:pt>
                <c:pt idx="59">
                  <c:v>SPARTANBURG 07</c:v>
                </c:pt>
                <c:pt idx="60">
                  <c:v>WILLIAMSBURG 01</c:v>
                </c:pt>
                <c:pt idx="61">
                  <c:v>ORANGEBURG 05</c:v>
                </c:pt>
                <c:pt idx="62">
                  <c:v>STATE AVERAGE</c:v>
                </c:pt>
                <c:pt idx="63">
                  <c:v>DORCHESTER 04</c:v>
                </c:pt>
                <c:pt idx="64">
                  <c:v>SPARTANBURG 05</c:v>
                </c:pt>
                <c:pt idx="65">
                  <c:v>COLLETON 01</c:v>
                </c:pt>
                <c:pt idx="66">
                  <c:v>LEXINGTON 02</c:v>
                </c:pt>
                <c:pt idx="67">
                  <c:v>RICHLAND 01</c:v>
                </c:pt>
                <c:pt idx="68">
                  <c:v>ANDERSON 04</c:v>
                </c:pt>
                <c:pt idx="69">
                  <c:v>YORK 02</c:v>
                </c:pt>
                <c:pt idx="70">
                  <c:v>FLORENCE 04</c:v>
                </c:pt>
                <c:pt idx="71">
                  <c:v>GREENWOOD 52</c:v>
                </c:pt>
                <c:pt idx="72">
                  <c:v>CLARENDON 01</c:v>
                </c:pt>
                <c:pt idx="73">
                  <c:v>HORRY 01</c:v>
                </c:pt>
                <c:pt idx="74">
                  <c:v>MCCORMICK 01</c:v>
                </c:pt>
                <c:pt idx="75">
                  <c:v>CALHOUN 01</c:v>
                </c:pt>
                <c:pt idx="76">
                  <c:v>OCONEE 01</c:v>
                </c:pt>
                <c:pt idx="77">
                  <c:v>JASPER 01</c:v>
                </c:pt>
                <c:pt idx="78">
                  <c:v>GEORGETOWN 01</c:v>
                </c:pt>
                <c:pt idx="79">
                  <c:v>CHARLESTON 01</c:v>
                </c:pt>
                <c:pt idx="80">
                  <c:v>FAIRFIELD 01</c:v>
                </c:pt>
                <c:pt idx="81">
                  <c:v>BEAUFORT 01</c:v>
                </c:pt>
              </c:strCache>
            </c:strRef>
          </c:cat>
          <c:val>
            <c:numRef>
              <c:f>'Chart data'!$D$3:$D$84</c:f>
              <c:numCache>
                <c:formatCode>_("$"* #,##0.00_);_("$"* \(#,##0.00\);_("$"* "-"??_);_(@_)</c:formatCode>
                <c:ptCount val="82"/>
                <c:pt idx="0">
                  <c:v>4882.9080696379278</c:v>
                </c:pt>
                <c:pt idx="1">
                  <c:v>7386.3343917647207</c:v>
                </c:pt>
                <c:pt idx="2">
                  <c:v>7899.1775745217328</c:v>
                </c:pt>
                <c:pt idx="3">
                  <c:v>9030.4241408872858</c:v>
                </c:pt>
                <c:pt idx="4">
                  <c:v>9243.5499683889338</c:v>
                </c:pt>
                <c:pt idx="5">
                  <c:v>10155.967192681786</c:v>
                </c:pt>
                <c:pt idx="6">
                  <c:v>10403.692189473632</c:v>
                </c:pt>
                <c:pt idx="7">
                  <c:v>10410.165823227982</c:v>
                </c:pt>
                <c:pt idx="8">
                  <c:v>10686.273685602553</c:v>
                </c:pt>
                <c:pt idx="9">
                  <c:v>10694.537304292351</c:v>
                </c:pt>
                <c:pt idx="10">
                  <c:v>10872.253094180813</c:v>
                </c:pt>
                <c:pt idx="11">
                  <c:v>10983.710650791061</c:v>
                </c:pt>
                <c:pt idx="12">
                  <c:v>11239.744665610839</c:v>
                </c:pt>
                <c:pt idx="13">
                  <c:v>11757.531006179121</c:v>
                </c:pt>
                <c:pt idx="14">
                  <c:v>11785.153938807498</c:v>
                </c:pt>
                <c:pt idx="15">
                  <c:v>12116.645126487678</c:v>
                </c:pt>
                <c:pt idx="16">
                  <c:v>12215.593785902389</c:v>
                </c:pt>
                <c:pt idx="17">
                  <c:v>12273.371973271382</c:v>
                </c:pt>
                <c:pt idx="18">
                  <c:v>12481.25565178999</c:v>
                </c:pt>
                <c:pt idx="19">
                  <c:v>12535.508770118971</c:v>
                </c:pt>
                <c:pt idx="20">
                  <c:v>12567.877549208708</c:v>
                </c:pt>
                <c:pt idx="21">
                  <c:v>12705.305258062563</c:v>
                </c:pt>
                <c:pt idx="22">
                  <c:v>12766.27715612439</c:v>
                </c:pt>
                <c:pt idx="23">
                  <c:v>12934.6730924682</c:v>
                </c:pt>
                <c:pt idx="24">
                  <c:v>13037.765814627859</c:v>
                </c:pt>
                <c:pt idx="25">
                  <c:v>13279.991143509214</c:v>
                </c:pt>
                <c:pt idx="26">
                  <c:v>13452.875207914176</c:v>
                </c:pt>
                <c:pt idx="27">
                  <c:v>13523.819256779929</c:v>
                </c:pt>
                <c:pt idx="28">
                  <c:v>13567.843382527617</c:v>
                </c:pt>
                <c:pt idx="29">
                  <c:v>13571.317009031125</c:v>
                </c:pt>
                <c:pt idx="30">
                  <c:v>13744.629856950134</c:v>
                </c:pt>
                <c:pt idx="31">
                  <c:v>13991.507306536538</c:v>
                </c:pt>
                <c:pt idx="32">
                  <c:v>14317.622724188539</c:v>
                </c:pt>
                <c:pt idx="33">
                  <c:v>14816.623432181019</c:v>
                </c:pt>
                <c:pt idx="34">
                  <c:v>14967.139674259828</c:v>
                </c:pt>
                <c:pt idx="35">
                  <c:v>15277.42870558603</c:v>
                </c:pt>
                <c:pt idx="36">
                  <c:v>15411.501768788869</c:v>
                </c:pt>
                <c:pt idx="37">
                  <c:v>15522.942294632585</c:v>
                </c:pt>
                <c:pt idx="38">
                  <c:v>15711.414022718371</c:v>
                </c:pt>
                <c:pt idx="39">
                  <c:v>15753.265705125552</c:v>
                </c:pt>
                <c:pt idx="40">
                  <c:v>15780.724918345522</c:v>
                </c:pt>
                <c:pt idx="41">
                  <c:v>16177.570366751495</c:v>
                </c:pt>
                <c:pt idx="42">
                  <c:v>16493.113536309567</c:v>
                </c:pt>
                <c:pt idx="43">
                  <c:v>17228.326868260228</c:v>
                </c:pt>
                <c:pt idx="44">
                  <c:v>17712.537608400686</c:v>
                </c:pt>
                <c:pt idx="45">
                  <c:v>18057.580119539962</c:v>
                </c:pt>
                <c:pt idx="46">
                  <c:v>18169.967938352616</c:v>
                </c:pt>
                <c:pt idx="47">
                  <c:v>18289.776039122091</c:v>
                </c:pt>
                <c:pt idx="48">
                  <c:v>18296.846651688302</c:v>
                </c:pt>
                <c:pt idx="49">
                  <c:v>18336.85662810774</c:v>
                </c:pt>
                <c:pt idx="50">
                  <c:v>18397.868508108859</c:v>
                </c:pt>
                <c:pt idx="51">
                  <c:v>18912.780546745205</c:v>
                </c:pt>
                <c:pt idx="52">
                  <c:v>18923.286958526867</c:v>
                </c:pt>
                <c:pt idx="53">
                  <c:v>19581.883664987639</c:v>
                </c:pt>
                <c:pt idx="54">
                  <c:v>19729.451911896729</c:v>
                </c:pt>
                <c:pt idx="55">
                  <c:v>19864.398009308079</c:v>
                </c:pt>
                <c:pt idx="56">
                  <c:v>19977.481891983862</c:v>
                </c:pt>
                <c:pt idx="57">
                  <c:v>19995.976789084816</c:v>
                </c:pt>
                <c:pt idx="58">
                  <c:v>21690.993254807207</c:v>
                </c:pt>
                <c:pt idx="59">
                  <c:v>21841.539851198184</c:v>
                </c:pt>
                <c:pt idx="60">
                  <c:v>22138.655906132339</c:v>
                </c:pt>
                <c:pt idx="61">
                  <c:v>22369.874680081193</c:v>
                </c:pt>
                <c:pt idx="62">
                  <c:v>22704.481786548673</c:v>
                </c:pt>
                <c:pt idx="63">
                  <c:v>23613.048119368479</c:v>
                </c:pt>
                <c:pt idx="64">
                  <c:v>24651.05039579537</c:v>
                </c:pt>
                <c:pt idx="65">
                  <c:v>26266.950946120523</c:v>
                </c:pt>
                <c:pt idx="66">
                  <c:v>26743.000917456702</c:v>
                </c:pt>
                <c:pt idx="67">
                  <c:v>27852.458881615494</c:v>
                </c:pt>
                <c:pt idx="68">
                  <c:v>27875.948970407648</c:v>
                </c:pt>
                <c:pt idx="69">
                  <c:v>30815.949246666762</c:v>
                </c:pt>
                <c:pt idx="70">
                  <c:v>31417.081015166528</c:v>
                </c:pt>
                <c:pt idx="71">
                  <c:v>31858.965785586159</c:v>
                </c:pt>
                <c:pt idx="72">
                  <c:v>33193.148930180185</c:v>
                </c:pt>
                <c:pt idx="73">
                  <c:v>37451.816175257765</c:v>
                </c:pt>
                <c:pt idx="74">
                  <c:v>39838.905158819551</c:v>
                </c:pt>
                <c:pt idx="75">
                  <c:v>41625.753222696854</c:v>
                </c:pt>
                <c:pt idx="76">
                  <c:v>41734.666270607457</c:v>
                </c:pt>
                <c:pt idx="77">
                  <c:v>42620.847471723217</c:v>
                </c:pt>
                <c:pt idx="78">
                  <c:v>46107.452470886768</c:v>
                </c:pt>
                <c:pt idx="79">
                  <c:v>50121.533790423477</c:v>
                </c:pt>
                <c:pt idx="80">
                  <c:v>51709.661149781736</c:v>
                </c:pt>
                <c:pt idx="81">
                  <c:v>59315.691364549202</c:v>
                </c:pt>
              </c:numCache>
            </c:numRef>
          </c:val>
          <c:extLst>
            <c:ext xmlns:c16="http://schemas.microsoft.com/office/drawing/2014/chart" uri="{C3380CC4-5D6E-409C-BE32-E72D297353CC}">
              <c16:uniqueId val="{00000007-D532-4CFF-BFCD-F643ABBEED85}"/>
            </c:ext>
          </c:extLst>
        </c:ser>
        <c:dLbls>
          <c:showLegendKey val="0"/>
          <c:showVal val="0"/>
          <c:showCatName val="0"/>
          <c:showSerName val="0"/>
          <c:showPercent val="0"/>
          <c:showBubbleSize val="0"/>
        </c:dLbls>
        <c:gapWidth val="100"/>
        <c:overlap val="100"/>
        <c:axId val="310583584"/>
        <c:axId val="310583976"/>
      </c:barChart>
      <c:catAx>
        <c:axId val="310583584"/>
        <c:scaling>
          <c:orientation val="minMax"/>
        </c:scaling>
        <c:delete val="0"/>
        <c:axPos val="b"/>
        <c:numFmt formatCode="General" sourceLinked="0"/>
        <c:majorTickMark val="out"/>
        <c:minorTickMark val="none"/>
        <c:tickLblPos val="nextTo"/>
        <c:spPr>
          <a:ln>
            <a:solidFill>
              <a:schemeClr val="tx1"/>
            </a:solidFill>
          </a:ln>
        </c:spPr>
        <c:txPr>
          <a:bodyPr rot="-5400000" vert="horz"/>
          <a:lstStyle/>
          <a:p>
            <a:pPr>
              <a:defRPr sz="800"/>
            </a:pPr>
            <a:endParaRPr lang="en-US"/>
          </a:p>
        </c:txPr>
        <c:crossAx val="310583976"/>
        <c:crosses val="autoZero"/>
        <c:auto val="1"/>
        <c:lblAlgn val="ctr"/>
        <c:lblOffset val="100"/>
        <c:noMultiLvlLbl val="0"/>
      </c:catAx>
      <c:valAx>
        <c:axId val="310583976"/>
        <c:scaling>
          <c:orientation val="minMax"/>
          <c:min val="0"/>
        </c:scaling>
        <c:delete val="0"/>
        <c:axPos val="l"/>
        <c:majorGridlines>
          <c:spPr>
            <a:ln>
              <a:solidFill>
                <a:schemeClr val="tx1"/>
              </a:solidFill>
            </a:ln>
          </c:spPr>
        </c:majorGridlines>
        <c:numFmt formatCode="&quot;$&quot;#,##0_);\(&quot;$&quot;#,##0\)" sourceLinked="0"/>
        <c:majorTickMark val="out"/>
        <c:minorTickMark val="in"/>
        <c:tickLblPos val="nextTo"/>
        <c:spPr>
          <a:ln>
            <a:solidFill>
              <a:schemeClr val="tx1"/>
            </a:solidFill>
          </a:ln>
        </c:spPr>
        <c:txPr>
          <a:bodyPr/>
          <a:lstStyle/>
          <a:p>
            <a:pPr>
              <a:defRPr sz="1200"/>
            </a:pPr>
            <a:endParaRPr lang="en-US"/>
          </a:p>
        </c:txPr>
        <c:crossAx val="310583584"/>
        <c:crosses val="autoZero"/>
        <c:crossBetween val="between"/>
      </c:valAx>
      <c:spPr>
        <a:ln>
          <a:solidFill>
            <a:schemeClr val="tx1"/>
          </a:solidFill>
        </a:ln>
      </c:spPr>
    </c:plotArea>
    <c:plotVisOnly val="1"/>
    <c:dispBlanksAs val="zero"/>
    <c:showDLblsOverMax val="0"/>
  </c:chart>
  <c:spPr>
    <a:ln>
      <a:solidFill>
        <a:schemeClr val="tx1"/>
      </a:solidFill>
    </a:ln>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b="1" dirty="0">
                <a:solidFill>
                  <a:sysClr val="windowText" lastClr="000000"/>
                </a:solidFill>
              </a:rPr>
              <a:t>ESTIMATED</a:t>
            </a:r>
            <a:r>
              <a:rPr lang="en-US" sz="1800" b="1" baseline="0" dirty="0">
                <a:solidFill>
                  <a:sysClr val="windowText" lastClr="000000"/>
                </a:solidFill>
              </a:rPr>
              <a:t> REVENUE PER STUDENT FROM </a:t>
            </a:r>
            <a:r>
              <a:rPr lang="en-US" sz="1800" b="1" dirty="0">
                <a:solidFill>
                  <a:sysClr val="windowText" lastClr="000000"/>
                </a:solidFill>
              </a:rPr>
              <a:t>75 MILLS OF</a:t>
            </a:r>
            <a:r>
              <a:rPr lang="en-US" sz="1800" b="1" baseline="0" dirty="0">
                <a:solidFill>
                  <a:sysClr val="windowText" lastClr="000000"/>
                </a:solidFill>
              </a:rPr>
              <a:t> </a:t>
            </a:r>
            <a:r>
              <a:rPr lang="en-US" sz="1800" b="1" dirty="0">
                <a:solidFill>
                  <a:sysClr val="windowText" lastClr="000000"/>
                </a:solidFill>
              </a:rPr>
              <a:t>SCHOOL</a:t>
            </a:r>
            <a:r>
              <a:rPr lang="en-US" sz="1800" b="1" baseline="0" dirty="0">
                <a:solidFill>
                  <a:sysClr val="windowText" lastClr="000000"/>
                </a:solidFill>
              </a:rPr>
              <a:t> OPERATING PROPERTY TAX</a:t>
            </a:r>
            <a:endParaRPr lang="en-US" sz="1800" b="1" dirty="0">
              <a:solidFill>
                <a:sysClr val="windowText" lastClr="000000"/>
              </a:solidFill>
            </a:endParaRPr>
          </a:p>
          <a:p>
            <a:pPr>
              <a:defRPr sz="1800"/>
            </a:pPr>
            <a:r>
              <a:rPr lang="en-US" sz="1800" b="1" dirty="0">
                <a:solidFill>
                  <a:sysClr val="windowText" lastClr="000000"/>
                </a:solidFill>
              </a:rPr>
              <a:t>FY</a:t>
            </a:r>
            <a:r>
              <a:rPr lang="en-US" sz="1800" b="1" baseline="0" dirty="0">
                <a:solidFill>
                  <a:sysClr val="windowText" lastClr="000000"/>
                </a:solidFill>
              </a:rPr>
              <a:t> 2018-19</a:t>
            </a:r>
            <a:endParaRPr lang="en-US" sz="1800" b="1" dirty="0">
              <a:solidFill>
                <a:sysClr val="windowText" lastClr="000000"/>
              </a:solidFill>
            </a:endParaRPr>
          </a:p>
        </c:rich>
      </c:tx>
      <c:layout>
        <c:manualLayout>
          <c:xMode val="edge"/>
          <c:yMode val="edge"/>
          <c:x val="0.11384189106676926"/>
          <c:y val="8.6509860165666381E-3"/>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7162547684584735E-2"/>
          <c:y val="0.1099097850943387"/>
          <c:w val="0.94142631533978638"/>
          <c:h val="0.68260212829070865"/>
        </c:manualLayout>
      </c:layout>
      <c:barChart>
        <c:barDir val="col"/>
        <c:grouping val="clustered"/>
        <c:varyColors val="0"/>
        <c:ser>
          <c:idx val="0"/>
          <c:order val="0"/>
          <c:tx>
            <c:strRef>
              <c:f>Data!$AX$2</c:f>
              <c:strCache>
                <c:ptCount val="1"/>
                <c:pt idx="0">
                  <c:v>School Op Revenue Per ADM Model</c:v>
                </c:pt>
              </c:strCache>
            </c:strRef>
          </c:tx>
          <c:spPr>
            <a:solidFill>
              <a:srgbClr val="0070C0"/>
            </a:solidFill>
            <a:ln>
              <a:solidFill>
                <a:schemeClr val="tx1"/>
              </a:solidFill>
            </a:ln>
            <a:effectLst/>
          </c:spPr>
          <c:invertIfNegative val="0"/>
          <c:dPt>
            <c:idx val="55"/>
            <c:invertIfNegative val="0"/>
            <c:bubble3D val="0"/>
            <c:spPr>
              <a:pattFill prst="wdUpDiag">
                <a:fgClr>
                  <a:srgbClr val="0070C0"/>
                </a:fgClr>
                <a:bgClr>
                  <a:schemeClr val="bg1"/>
                </a:bgClr>
              </a:pattFill>
              <a:ln>
                <a:solidFill>
                  <a:schemeClr val="tx1"/>
                </a:solidFill>
              </a:ln>
              <a:effectLst/>
            </c:spPr>
            <c:extLst>
              <c:ext xmlns:c16="http://schemas.microsoft.com/office/drawing/2014/chart" uri="{C3380CC4-5D6E-409C-BE32-E72D297353CC}">
                <c16:uniqueId val="{00000001-534A-45E8-9CEA-64B386691DE4}"/>
              </c:ext>
            </c:extLst>
          </c:dPt>
          <c:cat>
            <c:strRef>
              <c:f>Data!$AW$3:$AW$84</c:f>
              <c:strCache>
                <c:ptCount val="82"/>
                <c:pt idx="0">
                  <c:v>CLARENDON 03</c:v>
                </c:pt>
                <c:pt idx="1">
                  <c:v>LEXINGTON 04</c:v>
                </c:pt>
                <c:pt idx="2">
                  <c:v>FLORENCE 05</c:v>
                </c:pt>
                <c:pt idx="3">
                  <c:v>DILLON 03</c:v>
                </c:pt>
                <c:pt idx="4">
                  <c:v>FLORENCE 02</c:v>
                </c:pt>
                <c:pt idx="5">
                  <c:v>GREENWOOD 51</c:v>
                </c:pt>
                <c:pt idx="6">
                  <c:v>DILLON 04</c:v>
                </c:pt>
                <c:pt idx="7">
                  <c:v>BAMBERG 01</c:v>
                </c:pt>
                <c:pt idx="8">
                  <c:v>BARNWELL 45</c:v>
                </c:pt>
                <c:pt idx="9">
                  <c:v>DORCHESTER 02</c:v>
                </c:pt>
                <c:pt idx="10">
                  <c:v>ANDERSON 02</c:v>
                </c:pt>
                <c:pt idx="11">
                  <c:v>SPARTANBURG 01</c:v>
                </c:pt>
                <c:pt idx="12">
                  <c:v>RICHLAND 02</c:v>
                </c:pt>
                <c:pt idx="13">
                  <c:v>LEXINGTON 01</c:v>
                </c:pt>
                <c:pt idx="14">
                  <c:v>SPARTANBURG 02</c:v>
                </c:pt>
                <c:pt idx="15">
                  <c:v>SPARTANBURG 04</c:v>
                </c:pt>
                <c:pt idx="16">
                  <c:v>YORK 04</c:v>
                </c:pt>
                <c:pt idx="17">
                  <c:v>HAMPTON 01</c:v>
                </c:pt>
                <c:pt idx="18">
                  <c:v>ANDERSON 01</c:v>
                </c:pt>
                <c:pt idx="19">
                  <c:v>SUMTER 01</c:v>
                </c:pt>
                <c:pt idx="20">
                  <c:v>YORK 01</c:v>
                </c:pt>
                <c:pt idx="21">
                  <c:v>ANDERSON 03</c:v>
                </c:pt>
                <c:pt idx="22">
                  <c:v>FLORENCE 03</c:v>
                </c:pt>
                <c:pt idx="23">
                  <c:v>MARION 10</c:v>
                </c:pt>
                <c:pt idx="24">
                  <c:v>LAURENS 56</c:v>
                </c:pt>
                <c:pt idx="25">
                  <c:v>BARNWELL 19</c:v>
                </c:pt>
                <c:pt idx="26">
                  <c:v>CLARENDON 02</c:v>
                </c:pt>
                <c:pt idx="27">
                  <c:v>ABBEVILLE 60</c:v>
                </c:pt>
                <c:pt idx="28">
                  <c:v>LAURENS 55</c:v>
                </c:pt>
                <c:pt idx="29">
                  <c:v>KERSHAW 01</c:v>
                </c:pt>
                <c:pt idx="30">
                  <c:v>BARNWELL 29</c:v>
                </c:pt>
                <c:pt idx="31">
                  <c:v>UNION 01</c:v>
                </c:pt>
                <c:pt idx="32">
                  <c:v>CHESTERFIELD 01</c:v>
                </c:pt>
                <c:pt idx="33">
                  <c:v>SALUDA 01</c:v>
                </c:pt>
                <c:pt idx="34">
                  <c:v>LANCASTER 01</c:v>
                </c:pt>
                <c:pt idx="35">
                  <c:v>MARLBORO 01</c:v>
                </c:pt>
                <c:pt idx="36">
                  <c:v>LEXINGTON 03</c:v>
                </c:pt>
                <c:pt idx="37">
                  <c:v>EDGEFIELD 01</c:v>
                </c:pt>
                <c:pt idx="38">
                  <c:v>BAMBERG 02</c:v>
                </c:pt>
                <c:pt idx="39">
                  <c:v>LEXINGTON 05</c:v>
                </c:pt>
                <c:pt idx="40">
                  <c:v>LEE 01</c:v>
                </c:pt>
                <c:pt idx="41">
                  <c:v>GREENWOOD 50</c:v>
                </c:pt>
                <c:pt idx="42">
                  <c:v>CHESTER 01</c:v>
                </c:pt>
                <c:pt idx="43">
                  <c:v>SPARTANBURG 06 </c:v>
                </c:pt>
                <c:pt idx="44">
                  <c:v>ORANGEBURG 04</c:v>
                </c:pt>
                <c:pt idx="45">
                  <c:v>SPARTANBURG 03</c:v>
                </c:pt>
                <c:pt idx="46">
                  <c:v>NEWBERRY 01</c:v>
                </c:pt>
                <c:pt idx="47">
                  <c:v>YORK 03</c:v>
                </c:pt>
                <c:pt idx="48">
                  <c:v>ANDERSON 05</c:v>
                </c:pt>
                <c:pt idx="49">
                  <c:v>CHEROKEE 01</c:v>
                </c:pt>
                <c:pt idx="50">
                  <c:v>FLORENCE 01</c:v>
                </c:pt>
                <c:pt idx="51">
                  <c:v>HAMPTON 02</c:v>
                </c:pt>
                <c:pt idx="52">
                  <c:v>BERKELEY 01</c:v>
                </c:pt>
                <c:pt idx="53">
                  <c:v>PICKENS 01</c:v>
                </c:pt>
                <c:pt idx="54">
                  <c:v>AIKEN 01</c:v>
                </c:pt>
                <c:pt idx="55">
                  <c:v>STATEWIDE AVERAGE</c:v>
                </c:pt>
                <c:pt idx="56">
                  <c:v>DARLINGTON 01</c:v>
                </c:pt>
                <c:pt idx="57">
                  <c:v>ALLENDALE 01</c:v>
                </c:pt>
                <c:pt idx="58">
                  <c:v>GREENVILLE 01</c:v>
                </c:pt>
                <c:pt idx="59">
                  <c:v>ORANGEBURG 03</c:v>
                </c:pt>
                <c:pt idx="60">
                  <c:v>SPARTANBURG 07</c:v>
                </c:pt>
                <c:pt idx="61">
                  <c:v>WILLIAMSBURG 01</c:v>
                </c:pt>
                <c:pt idx="62">
                  <c:v>ORANGEBURG 05</c:v>
                </c:pt>
                <c:pt idx="63">
                  <c:v>DORCHESTER 04</c:v>
                </c:pt>
                <c:pt idx="64">
                  <c:v>SPARTANBURG 05</c:v>
                </c:pt>
                <c:pt idx="65">
                  <c:v>COLLETON 01</c:v>
                </c:pt>
                <c:pt idx="66">
                  <c:v>LEXINGTON 02</c:v>
                </c:pt>
                <c:pt idx="67">
                  <c:v>RICHLAND 01</c:v>
                </c:pt>
                <c:pt idx="68">
                  <c:v>ANDERSON 04</c:v>
                </c:pt>
                <c:pt idx="69">
                  <c:v>YORK 02</c:v>
                </c:pt>
                <c:pt idx="70">
                  <c:v>FLORENCE 04</c:v>
                </c:pt>
                <c:pt idx="71">
                  <c:v>GREENWOOD 52</c:v>
                </c:pt>
                <c:pt idx="72">
                  <c:v>CLARENDON 01</c:v>
                </c:pt>
                <c:pt idx="73">
                  <c:v>HORRY 01</c:v>
                </c:pt>
                <c:pt idx="74">
                  <c:v>MCCORMICK 01</c:v>
                </c:pt>
                <c:pt idx="75">
                  <c:v>CALHOUN 01</c:v>
                </c:pt>
                <c:pt idx="76">
                  <c:v>OCONEE 01</c:v>
                </c:pt>
                <c:pt idx="77">
                  <c:v>JASPER 01</c:v>
                </c:pt>
                <c:pt idx="78">
                  <c:v>GEORGETOWN 01</c:v>
                </c:pt>
                <c:pt idx="79">
                  <c:v>CHARLESTON 01</c:v>
                </c:pt>
                <c:pt idx="80">
                  <c:v>FAIRFIELD 01</c:v>
                </c:pt>
                <c:pt idx="81">
                  <c:v>BEAUFORT 01</c:v>
                </c:pt>
              </c:strCache>
            </c:strRef>
          </c:cat>
          <c:val>
            <c:numRef>
              <c:f>Data!$AX$3:$AX$84</c:f>
              <c:numCache>
                <c:formatCode>_(* #,##0.00_);_(* \(#,##0.00\);_(* "-"??_);_(@_)</c:formatCode>
                <c:ptCount val="82"/>
                <c:pt idx="0">
                  <c:v>366.2181052228446</c:v>
                </c:pt>
                <c:pt idx="1">
                  <c:v>553.97507938235412</c:v>
                </c:pt>
                <c:pt idx="2">
                  <c:v>592.43831808913001</c:v>
                </c:pt>
                <c:pt idx="3">
                  <c:v>677.28181056654648</c:v>
                </c:pt>
                <c:pt idx="4">
                  <c:v>693.26624762917004</c:v>
                </c:pt>
                <c:pt idx="5">
                  <c:v>761.69753945113405</c:v>
                </c:pt>
                <c:pt idx="6">
                  <c:v>780.27691421052225</c:v>
                </c:pt>
                <c:pt idx="7">
                  <c:v>780.76243674209877</c:v>
                </c:pt>
                <c:pt idx="8">
                  <c:v>801.4705264201915</c:v>
                </c:pt>
                <c:pt idx="9">
                  <c:v>802.09029782192636</c:v>
                </c:pt>
                <c:pt idx="10">
                  <c:v>815.41898206356097</c:v>
                </c:pt>
                <c:pt idx="11">
                  <c:v>823.77829880932961</c:v>
                </c:pt>
                <c:pt idx="12">
                  <c:v>842.98084992081294</c:v>
                </c:pt>
                <c:pt idx="13">
                  <c:v>881.81482546343398</c:v>
                </c:pt>
                <c:pt idx="14">
                  <c:v>883.88654541056235</c:v>
                </c:pt>
                <c:pt idx="15">
                  <c:v>908.7483844865759</c:v>
                </c:pt>
                <c:pt idx="16">
                  <c:v>916.16953394267921</c:v>
                </c:pt>
                <c:pt idx="17">
                  <c:v>920.50289799535358</c:v>
                </c:pt>
                <c:pt idx="18">
                  <c:v>936.09417388424924</c:v>
                </c:pt>
                <c:pt idx="19">
                  <c:v>940.16315775892292</c:v>
                </c:pt>
                <c:pt idx="20">
                  <c:v>942.59081619065307</c:v>
                </c:pt>
                <c:pt idx="21">
                  <c:v>952.8978943546922</c:v>
                </c:pt>
                <c:pt idx="22">
                  <c:v>957.47078670932933</c:v>
                </c:pt>
                <c:pt idx="23">
                  <c:v>970.100481935115</c:v>
                </c:pt>
                <c:pt idx="24">
                  <c:v>977.83243609708938</c:v>
                </c:pt>
                <c:pt idx="25">
                  <c:v>995.9993357631912</c:v>
                </c:pt>
                <c:pt idx="26">
                  <c:v>1008.9656405935632</c:v>
                </c:pt>
                <c:pt idx="27">
                  <c:v>1014.2864442584947</c:v>
                </c:pt>
                <c:pt idx="28">
                  <c:v>1017.5882536895713</c:v>
                </c:pt>
                <c:pt idx="29">
                  <c:v>1017.8487756773344</c:v>
                </c:pt>
                <c:pt idx="30">
                  <c:v>1030.8472392712602</c:v>
                </c:pt>
                <c:pt idx="31">
                  <c:v>1049.3630479902404</c:v>
                </c:pt>
                <c:pt idx="32">
                  <c:v>1073.8217043141403</c:v>
                </c:pt>
                <c:pt idx="33">
                  <c:v>1111.2467574135765</c:v>
                </c:pt>
                <c:pt idx="34">
                  <c:v>1122.5354755694873</c:v>
                </c:pt>
                <c:pt idx="35">
                  <c:v>1145.8071529189522</c:v>
                </c:pt>
                <c:pt idx="36">
                  <c:v>1155.8626326591652</c:v>
                </c:pt>
                <c:pt idx="37">
                  <c:v>1164.2206720974439</c:v>
                </c:pt>
                <c:pt idx="38">
                  <c:v>1178.3560517038777</c:v>
                </c:pt>
                <c:pt idx="39">
                  <c:v>1181.4949278844165</c:v>
                </c:pt>
                <c:pt idx="40">
                  <c:v>1183.5543688759142</c:v>
                </c:pt>
                <c:pt idx="41">
                  <c:v>1213.3177775063623</c:v>
                </c:pt>
                <c:pt idx="42">
                  <c:v>1236.9835152232174</c:v>
                </c:pt>
                <c:pt idx="43">
                  <c:v>1292.1245151195171</c:v>
                </c:pt>
                <c:pt idx="44">
                  <c:v>1328.4403206300515</c:v>
                </c:pt>
                <c:pt idx="45">
                  <c:v>1354.3185089654971</c:v>
                </c:pt>
                <c:pt idx="46">
                  <c:v>1362.7475953764463</c:v>
                </c:pt>
                <c:pt idx="47">
                  <c:v>1371.7332029341567</c:v>
                </c:pt>
                <c:pt idx="48">
                  <c:v>1372.2634988766226</c:v>
                </c:pt>
                <c:pt idx="49">
                  <c:v>1375.2642471080806</c:v>
                </c:pt>
                <c:pt idx="50">
                  <c:v>1379.8401381081644</c:v>
                </c:pt>
                <c:pt idx="51">
                  <c:v>1418.4585410058903</c:v>
                </c:pt>
                <c:pt idx="52">
                  <c:v>1419.246521889515</c:v>
                </c:pt>
                <c:pt idx="53">
                  <c:v>1468.6412748740731</c:v>
                </c:pt>
                <c:pt idx="54">
                  <c:v>1479.7088933922546</c:v>
                </c:pt>
                <c:pt idx="55">
                  <c:v>1484.0342984219344</c:v>
                </c:pt>
                <c:pt idx="56">
                  <c:v>1489.8298506981059</c:v>
                </c:pt>
                <c:pt idx="57">
                  <c:v>1498.3111418987896</c:v>
                </c:pt>
                <c:pt idx="58">
                  <c:v>1499.6982591813614</c:v>
                </c:pt>
                <c:pt idx="59">
                  <c:v>1626.8244941105406</c:v>
                </c:pt>
                <c:pt idx="60">
                  <c:v>1638.1154888398637</c:v>
                </c:pt>
                <c:pt idx="61">
                  <c:v>1660.3991929599254</c:v>
                </c:pt>
                <c:pt idx="62">
                  <c:v>1677.7406010060897</c:v>
                </c:pt>
                <c:pt idx="63">
                  <c:v>1770.9786089526358</c:v>
                </c:pt>
                <c:pt idx="64">
                  <c:v>1848.8287796846525</c:v>
                </c:pt>
                <c:pt idx="65">
                  <c:v>1970.0213209590393</c:v>
                </c:pt>
                <c:pt idx="66">
                  <c:v>2005.7250688092524</c:v>
                </c:pt>
                <c:pt idx="67">
                  <c:v>2088.934416121162</c:v>
                </c:pt>
                <c:pt idx="68">
                  <c:v>2090.6961727805733</c:v>
                </c:pt>
                <c:pt idx="69">
                  <c:v>2311.1961935000068</c:v>
                </c:pt>
                <c:pt idx="70">
                  <c:v>2356.2810761374894</c:v>
                </c:pt>
                <c:pt idx="71">
                  <c:v>2389.4224339189618</c:v>
                </c:pt>
                <c:pt idx="72">
                  <c:v>2489.4861697635138</c:v>
                </c:pt>
                <c:pt idx="73">
                  <c:v>2808.8862131443325</c:v>
                </c:pt>
                <c:pt idx="74">
                  <c:v>2987.9178869114667</c:v>
                </c:pt>
                <c:pt idx="75">
                  <c:v>3121.9314917022639</c:v>
                </c:pt>
                <c:pt idx="76">
                  <c:v>3130.0999702955592</c:v>
                </c:pt>
                <c:pt idx="77">
                  <c:v>3196.5635603792412</c:v>
                </c:pt>
                <c:pt idx="78">
                  <c:v>3458.0589353165078</c:v>
                </c:pt>
                <c:pt idx="79">
                  <c:v>3759.1150342817609</c:v>
                </c:pt>
                <c:pt idx="80">
                  <c:v>3878.2245862336299</c:v>
                </c:pt>
                <c:pt idx="81">
                  <c:v>4448.6768523411902</c:v>
                </c:pt>
              </c:numCache>
            </c:numRef>
          </c:val>
          <c:extLst>
            <c:ext xmlns:c16="http://schemas.microsoft.com/office/drawing/2014/chart" uri="{C3380CC4-5D6E-409C-BE32-E72D297353CC}">
              <c16:uniqueId val="{00000002-534A-45E8-9CEA-64B386691DE4}"/>
            </c:ext>
          </c:extLst>
        </c:ser>
        <c:dLbls>
          <c:showLegendKey val="0"/>
          <c:showVal val="0"/>
          <c:showCatName val="0"/>
          <c:showSerName val="0"/>
          <c:showPercent val="0"/>
          <c:showBubbleSize val="0"/>
        </c:dLbls>
        <c:gapWidth val="100"/>
        <c:overlap val="100"/>
        <c:axId val="1972929328"/>
        <c:axId val="1948263760"/>
      </c:barChart>
      <c:catAx>
        <c:axId val="1972929328"/>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n-lt"/>
                <a:ea typeface="+mn-ea"/>
                <a:cs typeface="+mn-cs"/>
              </a:defRPr>
            </a:pPr>
            <a:endParaRPr lang="en-US"/>
          </a:p>
        </c:txPr>
        <c:crossAx val="1948263760"/>
        <c:crosses val="autoZero"/>
        <c:auto val="1"/>
        <c:lblAlgn val="ctr"/>
        <c:lblOffset val="100"/>
        <c:noMultiLvlLbl val="0"/>
      </c:catAx>
      <c:valAx>
        <c:axId val="1948263760"/>
        <c:scaling>
          <c:orientation val="minMax"/>
        </c:scaling>
        <c:delete val="0"/>
        <c:axPos val="l"/>
        <c:majorGridlines>
          <c:spPr>
            <a:ln w="9525" cap="flat" cmpd="sng" algn="ctr">
              <a:solidFill>
                <a:sysClr val="windowText" lastClr="000000"/>
              </a:solidFill>
              <a:round/>
            </a:ln>
            <a:effectLst/>
          </c:spPr>
        </c:majorGridlines>
        <c:numFmt formatCode="&quot;$&quot;#,##0" sourceLinked="0"/>
        <c:majorTickMark val="out"/>
        <c:minorTickMark val="in"/>
        <c:tickLblPos val="nextTo"/>
        <c:spPr>
          <a:noFill/>
          <a:ln>
            <a:solidFill>
              <a:sysClr val="windowText" lastClr="000000"/>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972929328"/>
        <c:crosses val="autoZero"/>
        <c:crossBetween val="between"/>
      </c:valAx>
      <c:spPr>
        <a:noFill/>
        <a:ln>
          <a:solidFill>
            <a:sysClr val="windowText" lastClr="000000"/>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ysClr val="windowText" lastClr="000000"/>
      </a:solidFill>
      <a:round/>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0679043932803104E-2"/>
          <c:y val="0.14361541394281024"/>
          <c:w val="0.8868924171657846"/>
          <c:h val="0.74854549431321082"/>
        </c:manualLayout>
      </c:layout>
      <c:barChart>
        <c:barDir val="col"/>
        <c:grouping val="stacked"/>
        <c:varyColors val="0"/>
        <c:ser>
          <c:idx val="1"/>
          <c:order val="0"/>
          <c:tx>
            <c:strRef>
              <c:f>Sheet1!$A$27:$B$27</c:f>
              <c:strCache>
                <c:ptCount val="2"/>
              </c:strCache>
            </c:strRef>
          </c:tx>
          <c:spPr>
            <a:solidFill>
              <a:schemeClr val="accent1">
                <a:lumMod val="60000"/>
                <a:lumOff val="40000"/>
              </a:schemeClr>
            </a:solidFill>
            <a:ln>
              <a:solidFill>
                <a:schemeClr val="tx1">
                  <a:lumMod val="50000"/>
                  <a:lumOff val="50000"/>
                </a:schemeClr>
              </a:solidFill>
            </a:ln>
          </c:spPr>
          <c:invertIfNegative val="0"/>
          <c:dPt>
            <c:idx val="9"/>
            <c:invertIfNegative val="0"/>
            <c:bubble3D val="0"/>
            <c:extLst>
              <c:ext xmlns:c16="http://schemas.microsoft.com/office/drawing/2014/chart" uri="{C3380CC4-5D6E-409C-BE32-E72D297353CC}">
                <c16:uniqueId val="{00000000-76B0-4A13-B46C-DD0BAA55AD9B}"/>
              </c:ext>
            </c:extLst>
          </c:dPt>
          <c:dPt>
            <c:idx val="11"/>
            <c:invertIfNegative val="0"/>
            <c:bubble3D val="0"/>
            <c:spPr>
              <a:pattFill prst="wdUpDiag">
                <a:fgClr>
                  <a:schemeClr val="accent1">
                    <a:lumMod val="60000"/>
                    <a:lumOff val="40000"/>
                  </a:schemeClr>
                </a:fgClr>
                <a:bgClr>
                  <a:schemeClr val="bg1"/>
                </a:bgClr>
              </a:pattFill>
              <a:ln>
                <a:solidFill>
                  <a:schemeClr val="tx1">
                    <a:lumMod val="50000"/>
                    <a:lumOff val="50000"/>
                  </a:schemeClr>
                </a:solidFill>
              </a:ln>
            </c:spPr>
            <c:extLst>
              <c:ext xmlns:c16="http://schemas.microsoft.com/office/drawing/2014/chart" uri="{C3380CC4-5D6E-409C-BE32-E72D297353CC}">
                <c16:uniqueId val="{00000002-76B0-4A13-B46C-DD0BAA55AD9B}"/>
              </c:ext>
            </c:extLst>
          </c:dPt>
          <c:dPt>
            <c:idx val="12"/>
            <c:invertIfNegative val="0"/>
            <c:bubble3D val="0"/>
            <c:spPr>
              <a:pattFill prst="wdUpDiag">
                <a:fgClr>
                  <a:schemeClr val="accent1">
                    <a:lumMod val="60000"/>
                    <a:lumOff val="40000"/>
                  </a:schemeClr>
                </a:fgClr>
                <a:bgClr>
                  <a:schemeClr val="bg1"/>
                </a:bgClr>
              </a:pattFill>
              <a:ln>
                <a:solidFill>
                  <a:schemeClr val="tx1">
                    <a:lumMod val="50000"/>
                    <a:lumOff val="50000"/>
                  </a:schemeClr>
                </a:solidFill>
              </a:ln>
            </c:spPr>
            <c:extLst>
              <c:ext xmlns:c16="http://schemas.microsoft.com/office/drawing/2014/chart" uri="{C3380CC4-5D6E-409C-BE32-E72D297353CC}">
                <c16:uniqueId val="{00000004-76B0-4A13-B46C-DD0BAA55AD9B}"/>
              </c:ext>
            </c:extLst>
          </c:dPt>
          <c:dPt>
            <c:idx val="13"/>
            <c:invertIfNegative val="0"/>
            <c:bubble3D val="0"/>
            <c:spPr>
              <a:pattFill prst="wdUpDiag">
                <a:fgClr>
                  <a:schemeClr val="accent1">
                    <a:lumMod val="60000"/>
                    <a:lumOff val="40000"/>
                  </a:schemeClr>
                </a:fgClr>
                <a:bgClr>
                  <a:schemeClr val="bg1"/>
                </a:bgClr>
              </a:pattFill>
              <a:ln>
                <a:solidFill>
                  <a:schemeClr val="tx1">
                    <a:lumMod val="50000"/>
                    <a:lumOff val="50000"/>
                  </a:schemeClr>
                </a:solidFill>
              </a:ln>
            </c:spPr>
            <c:extLst>
              <c:ext xmlns:c16="http://schemas.microsoft.com/office/drawing/2014/chart" uri="{C3380CC4-5D6E-409C-BE32-E72D297353CC}">
                <c16:uniqueId val="{00000006-76B0-4A13-B46C-DD0BAA55AD9B}"/>
              </c:ext>
            </c:extLst>
          </c:dPt>
          <c:dPt>
            <c:idx val="14"/>
            <c:invertIfNegative val="0"/>
            <c:bubble3D val="0"/>
            <c:spPr>
              <a:pattFill prst="wdUpDiag">
                <a:fgClr>
                  <a:schemeClr val="accent1">
                    <a:lumMod val="60000"/>
                    <a:lumOff val="40000"/>
                  </a:schemeClr>
                </a:fgClr>
                <a:bgClr>
                  <a:schemeClr val="bg1"/>
                </a:bgClr>
              </a:pattFill>
              <a:ln>
                <a:solidFill>
                  <a:schemeClr val="tx1">
                    <a:lumMod val="50000"/>
                    <a:lumOff val="50000"/>
                  </a:schemeClr>
                </a:solidFill>
              </a:ln>
            </c:spPr>
            <c:extLst>
              <c:ext xmlns:c16="http://schemas.microsoft.com/office/drawing/2014/chart" uri="{C3380CC4-5D6E-409C-BE32-E72D297353CC}">
                <c16:uniqueId val="{00000008-76B0-4A13-B46C-DD0BAA55AD9B}"/>
              </c:ext>
            </c:extLst>
          </c:dPt>
          <c:cat>
            <c:strRef>
              <c:f>Sheet1!$C$26:$E$26</c:f>
              <c:strCache>
                <c:ptCount val="3"/>
                <c:pt idx="0">
                  <c:v>Total Expenditures Per Pupil</c:v>
                </c:pt>
                <c:pt idx="1">
                  <c:v>Adjusted Total Expenditures Per Pupil</c:v>
                </c:pt>
                <c:pt idx="2">
                  <c:v>Basic Program Expenditures Per Pupil</c:v>
                </c:pt>
              </c:strCache>
            </c:strRef>
          </c:cat>
          <c:val>
            <c:numRef>
              <c:f>Sheet1!$C$27:$E$27</c:f>
              <c:numCache>
                <c:formatCode>General</c:formatCode>
                <c:ptCount val="3"/>
              </c:numCache>
            </c:numRef>
          </c:val>
          <c:extLst>
            <c:ext xmlns:c16="http://schemas.microsoft.com/office/drawing/2014/chart" uri="{C3380CC4-5D6E-409C-BE32-E72D297353CC}">
              <c16:uniqueId val="{00000009-76B0-4A13-B46C-DD0BAA55AD9B}"/>
            </c:ext>
          </c:extLst>
        </c:ser>
        <c:ser>
          <c:idx val="2"/>
          <c:order val="1"/>
          <c:tx>
            <c:strRef>
              <c:f>Sheet1!$A$28:$B$28</c:f>
              <c:strCache>
                <c:ptCount val="2"/>
                <c:pt idx="0">
                  <c:v>Total</c:v>
                </c:pt>
              </c:strCache>
            </c:strRef>
          </c:tx>
          <c:spPr>
            <a:solidFill>
              <a:srgbClr val="4472C4">
                <a:lumMod val="40000"/>
                <a:lumOff val="60000"/>
              </a:srgbClr>
            </a:solidFill>
            <a:ln>
              <a:solidFill>
                <a:schemeClr val="tx1">
                  <a:lumMod val="50000"/>
                  <a:lumOff val="50000"/>
                </a:schemeClr>
              </a:solidFill>
            </a:ln>
          </c:spPr>
          <c:invertIfNegative val="0"/>
          <c:dPt>
            <c:idx val="9"/>
            <c:invertIfNegative val="0"/>
            <c:bubble3D val="0"/>
            <c:extLst>
              <c:ext xmlns:c16="http://schemas.microsoft.com/office/drawing/2014/chart" uri="{C3380CC4-5D6E-409C-BE32-E72D297353CC}">
                <c16:uniqueId val="{0000000A-76B0-4A13-B46C-DD0BAA55AD9B}"/>
              </c:ext>
            </c:extLst>
          </c:dPt>
          <c:dPt>
            <c:idx val="11"/>
            <c:invertIfNegative val="0"/>
            <c:bubble3D val="0"/>
            <c:extLst>
              <c:ext xmlns:c16="http://schemas.microsoft.com/office/drawing/2014/chart" uri="{C3380CC4-5D6E-409C-BE32-E72D297353CC}">
                <c16:uniqueId val="{0000000B-76B0-4A13-B46C-DD0BAA55AD9B}"/>
              </c:ext>
            </c:extLst>
          </c:dPt>
          <c:dPt>
            <c:idx val="12"/>
            <c:invertIfNegative val="0"/>
            <c:bubble3D val="0"/>
            <c:extLst>
              <c:ext xmlns:c16="http://schemas.microsoft.com/office/drawing/2014/chart" uri="{C3380CC4-5D6E-409C-BE32-E72D297353CC}">
                <c16:uniqueId val="{0000000C-76B0-4A13-B46C-DD0BAA55AD9B}"/>
              </c:ext>
            </c:extLst>
          </c:dPt>
          <c:dPt>
            <c:idx val="13"/>
            <c:invertIfNegative val="0"/>
            <c:bubble3D val="0"/>
            <c:extLst>
              <c:ext xmlns:c16="http://schemas.microsoft.com/office/drawing/2014/chart" uri="{C3380CC4-5D6E-409C-BE32-E72D297353CC}">
                <c16:uniqueId val="{0000000D-76B0-4A13-B46C-DD0BAA55AD9B}"/>
              </c:ext>
            </c:extLst>
          </c:dPt>
          <c:dPt>
            <c:idx val="14"/>
            <c:invertIfNegative val="0"/>
            <c:bubble3D val="0"/>
            <c:extLst>
              <c:ext xmlns:c16="http://schemas.microsoft.com/office/drawing/2014/chart" uri="{C3380CC4-5D6E-409C-BE32-E72D297353CC}">
                <c16:uniqueId val="{0000000E-76B0-4A13-B46C-DD0BAA55AD9B}"/>
              </c:ext>
            </c:extLst>
          </c:dPt>
          <c:cat>
            <c:strRef>
              <c:f>Sheet1!$C$26:$E$26</c:f>
              <c:strCache>
                <c:ptCount val="3"/>
                <c:pt idx="0">
                  <c:v>Total Expenditures Per Pupil</c:v>
                </c:pt>
                <c:pt idx="1">
                  <c:v>Adjusted Total Expenditures Per Pupil</c:v>
                </c:pt>
                <c:pt idx="2">
                  <c:v>Basic Program Expenditures Per Pupil</c:v>
                </c:pt>
              </c:strCache>
            </c:strRef>
          </c:cat>
          <c:val>
            <c:numRef>
              <c:f>Sheet1!$C$28:$E$28</c:f>
              <c:numCache>
                <c:formatCode>General</c:formatCode>
                <c:ptCount val="3"/>
                <c:pt idx="0" formatCode="&quot;$&quot;#,##0">
                  <c:v>16099</c:v>
                </c:pt>
              </c:numCache>
            </c:numRef>
          </c:val>
          <c:extLst>
            <c:ext xmlns:c16="http://schemas.microsoft.com/office/drawing/2014/chart" uri="{C3380CC4-5D6E-409C-BE32-E72D297353CC}">
              <c16:uniqueId val="{0000000F-76B0-4A13-B46C-DD0BAA55AD9B}"/>
            </c:ext>
          </c:extLst>
        </c:ser>
        <c:ser>
          <c:idx val="0"/>
          <c:order val="2"/>
          <c:tx>
            <c:strRef>
              <c:f>Sheet1!$A$29:$B$29</c:f>
              <c:strCache>
                <c:ptCount val="2"/>
                <c:pt idx="0">
                  <c:v>Adjusted Total</c:v>
                </c:pt>
              </c:strCache>
            </c:strRef>
          </c:tx>
          <c:spPr>
            <a:solidFill>
              <a:srgbClr val="70AD47">
                <a:lumMod val="60000"/>
                <a:lumOff val="40000"/>
              </a:srgbClr>
            </a:solidFill>
            <a:ln>
              <a:solidFill>
                <a:schemeClr val="tx1">
                  <a:lumMod val="50000"/>
                  <a:lumOff val="50000"/>
                </a:schemeClr>
              </a:solidFill>
            </a:ln>
          </c:spPr>
          <c:invertIfNegative val="0"/>
          <c:dPt>
            <c:idx val="9"/>
            <c:invertIfNegative val="0"/>
            <c:bubble3D val="0"/>
            <c:extLst>
              <c:ext xmlns:c16="http://schemas.microsoft.com/office/drawing/2014/chart" uri="{C3380CC4-5D6E-409C-BE32-E72D297353CC}">
                <c16:uniqueId val="{00000010-76B0-4A13-B46C-DD0BAA55AD9B}"/>
              </c:ext>
            </c:extLst>
          </c:dPt>
          <c:dPt>
            <c:idx val="11"/>
            <c:invertIfNegative val="0"/>
            <c:bubble3D val="0"/>
            <c:extLst>
              <c:ext xmlns:c16="http://schemas.microsoft.com/office/drawing/2014/chart" uri="{C3380CC4-5D6E-409C-BE32-E72D297353CC}">
                <c16:uniqueId val="{00000011-76B0-4A13-B46C-DD0BAA55AD9B}"/>
              </c:ext>
            </c:extLst>
          </c:dPt>
          <c:dLbls>
            <c:dLbl>
              <c:idx val="0"/>
              <c:delete val="1"/>
              <c:extLst>
                <c:ext xmlns:c15="http://schemas.microsoft.com/office/drawing/2012/chart" uri="{CE6537A1-D6FC-4f65-9D91-7224C49458BB}"/>
                <c:ext xmlns:c16="http://schemas.microsoft.com/office/drawing/2014/chart" uri="{C3380CC4-5D6E-409C-BE32-E72D297353CC}">
                  <c16:uniqueId val="{00000012-76B0-4A13-B46C-DD0BAA55AD9B}"/>
                </c:ext>
              </c:extLst>
            </c:dLbl>
            <c:dLbl>
              <c:idx val="2"/>
              <c:delete val="1"/>
              <c:extLst>
                <c:ext xmlns:c15="http://schemas.microsoft.com/office/drawing/2012/chart" uri="{CE6537A1-D6FC-4f65-9D91-7224C49458BB}"/>
                <c:ext xmlns:c16="http://schemas.microsoft.com/office/drawing/2014/chart" uri="{C3380CC4-5D6E-409C-BE32-E72D297353CC}">
                  <c16:uniqueId val="{00000013-76B0-4A13-B46C-DD0BAA55AD9B}"/>
                </c:ext>
              </c:extLst>
            </c:dLbl>
            <c:spPr>
              <a:noFill/>
              <a:ln>
                <a:noFill/>
              </a:ln>
              <a:effectLst/>
            </c:spPr>
            <c:dLblPos val="ct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Sheet1!$C$29:$E$29</c:f>
              <c:numCache>
                <c:formatCode>"$"#,##0</c:formatCode>
                <c:ptCount val="3"/>
                <c:pt idx="1">
                  <c:v>10639</c:v>
                </c:pt>
              </c:numCache>
            </c:numRef>
          </c:val>
          <c:extLst>
            <c:ext xmlns:c16="http://schemas.microsoft.com/office/drawing/2014/chart" uri="{C3380CC4-5D6E-409C-BE32-E72D297353CC}">
              <c16:uniqueId val="{00000014-76B0-4A13-B46C-DD0BAA55AD9B}"/>
            </c:ext>
          </c:extLst>
        </c:ser>
        <c:ser>
          <c:idx val="3"/>
          <c:order val="3"/>
          <c:tx>
            <c:strRef>
              <c:f>Sheet1!$A$30:$B$30</c:f>
              <c:strCache>
                <c:ptCount val="2"/>
                <c:pt idx="0">
                  <c:v>Basic Program</c:v>
                </c:pt>
              </c:strCache>
            </c:strRef>
          </c:tx>
          <c:spPr>
            <a:solidFill>
              <a:srgbClr val="FFC000">
                <a:lumMod val="60000"/>
                <a:lumOff val="40000"/>
              </a:srgbClr>
            </a:solid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5-76B0-4A13-B46C-DD0BAA55AD9B}"/>
                </c:ext>
              </c:extLst>
            </c:dLbl>
            <c:dLbl>
              <c:idx val="1"/>
              <c:delete val="1"/>
              <c:extLst>
                <c:ext xmlns:c15="http://schemas.microsoft.com/office/drawing/2012/chart" uri="{CE6537A1-D6FC-4f65-9D91-7224C49458BB}"/>
                <c:ext xmlns:c16="http://schemas.microsoft.com/office/drawing/2014/chart" uri="{C3380CC4-5D6E-409C-BE32-E72D297353CC}">
                  <c16:uniqueId val="{00000016-76B0-4A13-B46C-DD0BAA55AD9B}"/>
                </c:ext>
              </c:extLst>
            </c:dLbl>
            <c:dLbl>
              <c:idx val="2"/>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7-76B0-4A13-B46C-DD0BAA55AD9B}"/>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Sheet1!$C$30:$E$30</c:f>
              <c:numCache>
                <c:formatCode>General</c:formatCode>
                <c:ptCount val="3"/>
                <c:pt idx="2" formatCode="&quot;$&quot;#,##0">
                  <c:v>8650</c:v>
                </c:pt>
              </c:numCache>
            </c:numRef>
          </c:val>
          <c:extLst>
            <c:ext xmlns:c16="http://schemas.microsoft.com/office/drawing/2014/chart" uri="{C3380CC4-5D6E-409C-BE32-E72D297353CC}">
              <c16:uniqueId val="{00000018-76B0-4A13-B46C-DD0BAA55AD9B}"/>
            </c:ext>
          </c:extLst>
        </c:ser>
        <c:ser>
          <c:idx val="4"/>
          <c:order val="4"/>
          <c:tx>
            <c:strRef>
              <c:f>Sheet1!$A$31:$B$31</c:f>
              <c:strCache>
                <c:ptCount val="2"/>
                <c:pt idx="0">
                  <c:v>Federal Funds</c:v>
                </c:pt>
              </c:strCache>
            </c:strRef>
          </c:tx>
          <c:spPr>
            <a:solidFill>
              <a:srgbClr val="A5A5A5">
                <a:lumMod val="40000"/>
                <a:lumOff val="60000"/>
              </a:srgbClr>
            </a:solid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9-76B0-4A13-B46C-DD0BAA55AD9B}"/>
                </c:ext>
              </c:extLst>
            </c:dLbl>
            <c:dLbl>
              <c:idx val="1"/>
              <c:delete val="1"/>
              <c:extLst>
                <c:ext xmlns:c15="http://schemas.microsoft.com/office/drawing/2012/chart" uri="{CE6537A1-D6FC-4f65-9D91-7224C49458BB}"/>
                <c:ext xmlns:c16="http://schemas.microsoft.com/office/drawing/2014/chart" uri="{C3380CC4-5D6E-409C-BE32-E72D297353CC}">
                  <c16:uniqueId val="{0000001A-76B0-4A13-B46C-DD0BAA55AD9B}"/>
                </c:ext>
              </c:extLst>
            </c:dLbl>
            <c:dLbl>
              <c:idx val="2"/>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B-76B0-4A13-B46C-DD0BAA55AD9B}"/>
                </c:ext>
              </c:extLst>
            </c:dLbl>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Sheet1!$C$31:$E$31</c:f>
              <c:numCache>
                <c:formatCode>General</c:formatCode>
                <c:ptCount val="3"/>
                <c:pt idx="2" formatCode="&quot;$&quot;#,##0">
                  <c:v>1204</c:v>
                </c:pt>
              </c:numCache>
            </c:numRef>
          </c:val>
          <c:extLst>
            <c:ext xmlns:c16="http://schemas.microsoft.com/office/drawing/2014/chart" uri="{C3380CC4-5D6E-409C-BE32-E72D297353CC}">
              <c16:uniqueId val="{0000001C-76B0-4A13-B46C-DD0BAA55AD9B}"/>
            </c:ext>
          </c:extLst>
        </c:ser>
        <c:ser>
          <c:idx val="5"/>
          <c:order val="5"/>
          <c:tx>
            <c:strRef>
              <c:f>Sheet1!$A$32:$B$32</c:f>
              <c:strCache>
                <c:ptCount val="2"/>
                <c:pt idx="0">
                  <c:v>Local Supplements</c:v>
                </c:pt>
              </c:strCache>
            </c:strRef>
          </c:tx>
          <c:spPr>
            <a:solidFill>
              <a:srgbClr val="A5A5A5"/>
            </a:solid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D-76B0-4A13-B46C-DD0BAA55AD9B}"/>
                </c:ext>
              </c:extLst>
            </c:dLbl>
            <c:dLbl>
              <c:idx val="1"/>
              <c:delete val="1"/>
              <c:extLst>
                <c:ext xmlns:c15="http://schemas.microsoft.com/office/drawing/2012/chart" uri="{CE6537A1-D6FC-4f65-9D91-7224C49458BB}"/>
                <c:ext xmlns:c16="http://schemas.microsoft.com/office/drawing/2014/chart" uri="{C3380CC4-5D6E-409C-BE32-E72D297353CC}">
                  <c16:uniqueId val="{0000001E-76B0-4A13-B46C-DD0BAA55AD9B}"/>
                </c:ext>
              </c:extLst>
            </c:dLbl>
            <c:spPr>
              <a:noFill/>
              <a:ln>
                <a:noFill/>
              </a:ln>
              <a:effectLst/>
            </c:spPr>
            <c:dLblPos val="ct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Sheet1!$C$32:$E$32</c:f>
              <c:numCache>
                <c:formatCode>General</c:formatCode>
                <c:ptCount val="3"/>
                <c:pt idx="2" formatCode="&quot;$&quot;#,##0">
                  <c:v>783</c:v>
                </c:pt>
              </c:numCache>
            </c:numRef>
          </c:val>
          <c:extLst>
            <c:ext xmlns:c16="http://schemas.microsoft.com/office/drawing/2014/chart" uri="{C3380CC4-5D6E-409C-BE32-E72D297353CC}">
              <c16:uniqueId val="{0000001F-76B0-4A13-B46C-DD0BAA55AD9B}"/>
            </c:ext>
          </c:extLst>
        </c:ser>
        <c:ser>
          <c:idx val="6"/>
          <c:order val="6"/>
          <c:tx>
            <c:strRef>
              <c:f>Sheet1!$A$33:$B$33</c:f>
              <c:strCache>
                <c:ptCount val="2"/>
                <c:pt idx="0">
                  <c:v>Debt Service</c:v>
                </c:pt>
              </c:strCache>
            </c:strRef>
          </c:tx>
          <c:spPr>
            <a:pattFill prst="pct30">
              <a:fgClr>
                <a:srgbClr val="A5A5A5"/>
              </a:fgClr>
              <a:bgClr>
                <a:sysClr val="window" lastClr="FFFFFF"/>
              </a:bgClr>
            </a:patt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20-76B0-4A13-B46C-DD0BAA55AD9B}"/>
                </c:ext>
              </c:extLst>
            </c:dLbl>
            <c:spPr>
              <a:noFill/>
              <a:ln>
                <a:noFill/>
              </a:ln>
              <a:effectLst/>
            </c:spPr>
            <c:dLblPos val="ct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Sheet1!$C$33:$E$33</c:f>
              <c:numCache>
                <c:formatCode>"$"#,##0</c:formatCode>
                <c:ptCount val="3"/>
                <c:pt idx="1">
                  <c:v>2140</c:v>
                </c:pt>
                <c:pt idx="2">
                  <c:v>2140</c:v>
                </c:pt>
              </c:numCache>
            </c:numRef>
          </c:val>
          <c:extLst>
            <c:ext xmlns:c16="http://schemas.microsoft.com/office/drawing/2014/chart" uri="{C3380CC4-5D6E-409C-BE32-E72D297353CC}">
              <c16:uniqueId val="{00000021-76B0-4A13-B46C-DD0BAA55AD9B}"/>
            </c:ext>
          </c:extLst>
        </c:ser>
        <c:ser>
          <c:idx val="7"/>
          <c:order val="7"/>
          <c:tx>
            <c:strRef>
              <c:f>Sheet1!$A$34:$B$34</c:f>
              <c:strCache>
                <c:ptCount val="2"/>
                <c:pt idx="0">
                  <c:v>Exclusions</c:v>
                </c:pt>
              </c:strCache>
            </c:strRef>
          </c:tx>
          <c:spPr>
            <a:pattFill prst="ltHorz">
              <a:fgClr>
                <a:srgbClr val="A5A5A5"/>
              </a:fgClr>
              <a:bgClr>
                <a:sysClr val="window" lastClr="FFFFFF"/>
              </a:bgClr>
            </a:patt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22-76B0-4A13-B46C-DD0BAA55AD9B}"/>
                </c:ext>
              </c:extLst>
            </c:dLbl>
            <c:spPr>
              <a:noFill/>
              <a:ln>
                <a:noFill/>
              </a:ln>
              <a:effectLst/>
            </c:spPr>
            <c:dLblPos val="ct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Sheet1!$C$34:$E$34</c:f>
              <c:numCache>
                <c:formatCode>"$"#,##0</c:formatCode>
                <c:ptCount val="3"/>
                <c:pt idx="1">
                  <c:v>1730</c:v>
                </c:pt>
                <c:pt idx="2">
                  <c:v>1730</c:v>
                </c:pt>
              </c:numCache>
            </c:numRef>
          </c:val>
          <c:extLst>
            <c:ext xmlns:c16="http://schemas.microsoft.com/office/drawing/2014/chart" uri="{C3380CC4-5D6E-409C-BE32-E72D297353CC}">
              <c16:uniqueId val="{00000023-76B0-4A13-B46C-DD0BAA55AD9B}"/>
            </c:ext>
          </c:extLst>
        </c:ser>
        <c:ser>
          <c:idx val="8"/>
          <c:order val="8"/>
          <c:tx>
            <c:strRef>
              <c:f>Sheet1!$A$35:$B$35</c:f>
              <c:strCache>
                <c:ptCount val="2"/>
                <c:pt idx="0">
                  <c:v>Transfers</c:v>
                </c:pt>
              </c:strCache>
            </c:strRef>
          </c:tx>
          <c:spPr>
            <a:pattFill prst="ltVert">
              <a:fgClr>
                <a:srgbClr val="A5A5A5"/>
              </a:fgClr>
              <a:bgClr>
                <a:sysClr val="window" lastClr="FFFFFF"/>
              </a:bgClr>
            </a:pattFill>
            <a:ln>
              <a:solidFill>
                <a:srgbClr val="A5A5A5"/>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24-76B0-4A13-B46C-DD0BAA55AD9B}"/>
                </c:ext>
              </c:extLst>
            </c:dLbl>
            <c:spPr>
              <a:noFill/>
              <a:ln>
                <a:noFill/>
              </a:ln>
              <a:effectLst/>
            </c:spPr>
            <c:dLblPos val="ctr"/>
            <c:showLegendKey val="0"/>
            <c:showVal val="0"/>
            <c:showCatName val="0"/>
            <c:showSerName val="1"/>
            <c:showPercent val="0"/>
            <c:showBubbleSize val="0"/>
            <c:showLeaderLines val="0"/>
            <c:extLst>
              <c:ext xmlns:c15="http://schemas.microsoft.com/office/drawing/2012/chart" uri="{CE6537A1-D6FC-4f65-9D91-7224C49458BB}">
                <c15:showLeaderLines val="1"/>
              </c:ext>
            </c:extLst>
          </c:dLbls>
          <c:cat>
            <c:strRef>
              <c:f>Sheet1!$C$26:$E$26</c:f>
              <c:strCache>
                <c:ptCount val="3"/>
                <c:pt idx="0">
                  <c:v>Total Expenditures Per Pupil</c:v>
                </c:pt>
                <c:pt idx="1">
                  <c:v>Adjusted Total Expenditures Per Pupil</c:v>
                </c:pt>
                <c:pt idx="2">
                  <c:v>Basic Program Expenditures Per Pupil</c:v>
                </c:pt>
              </c:strCache>
            </c:strRef>
          </c:cat>
          <c:val>
            <c:numRef>
              <c:f>Sheet1!$C$35:$E$35</c:f>
              <c:numCache>
                <c:formatCode>"$"#,##0</c:formatCode>
                <c:ptCount val="3"/>
                <c:pt idx="1">
                  <c:v>1581</c:v>
                </c:pt>
                <c:pt idx="2">
                  <c:v>1581</c:v>
                </c:pt>
              </c:numCache>
            </c:numRef>
          </c:val>
          <c:extLst>
            <c:ext xmlns:c16="http://schemas.microsoft.com/office/drawing/2014/chart" uri="{C3380CC4-5D6E-409C-BE32-E72D297353CC}">
              <c16:uniqueId val="{00000025-76B0-4A13-B46C-DD0BAA55AD9B}"/>
            </c:ext>
          </c:extLst>
        </c:ser>
        <c:dLbls>
          <c:showLegendKey val="0"/>
          <c:showVal val="0"/>
          <c:showCatName val="0"/>
          <c:showSerName val="0"/>
          <c:showPercent val="0"/>
          <c:showBubbleSize val="0"/>
        </c:dLbls>
        <c:gapWidth val="100"/>
        <c:overlap val="100"/>
        <c:axId val="310583584"/>
        <c:axId val="310583976"/>
      </c:barChart>
      <c:catAx>
        <c:axId val="310583584"/>
        <c:scaling>
          <c:orientation val="minMax"/>
        </c:scaling>
        <c:delete val="0"/>
        <c:axPos val="b"/>
        <c:numFmt formatCode="General" sourceLinked="0"/>
        <c:majorTickMark val="out"/>
        <c:minorTickMark val="none"/>
        <c:tickLblPos val="nextTo"/>
        <c:spPr>
          <a:ln>
            <a:solidFill>
              <a:schemeClr val="tx1"/>
            </a:solidFill>
          </a:ln>
        </c:spPr>
        <c:txPr>
          <a:bodyPr rot="0" vert="horz"/>
          <a:lstStyle/>
          <a:p>
            <a:pPr>
              <a:defRPr sz="1200"/>
            </a:pPr>
            <a:endParaRPr lang="en-US"/>
          </a:p>
        </c:txPr>
        <c:crossAx val="310583976"/>
        <c:crosses val="autoZero"/>
        <c:auto val="1"/>
        <c:lblAlgn val="ctr"/>
        <c:lblOffset val="100"/>
        <c:noMultiLvlLbl val="0"/>
      </c:catAx>
      <c:valAx>
        <c:axId val="310583976"/>
        <c:scaling>
          <c:orientation val="minMax"/>
          <c:min val="0"/>
        </c:scaling>
        <c:delete val="0"/>
        <c:axPos val="l"/>
        <c:majorGridlines>
          <c:spPr>
            <a:ln>
              <a:solidFill>
                <a:schemeClr val="tx1"/>
              </a:solidFill>
            </a:ln>
          </c:spPr>
        </c:majorGridlines>
        <c:numFmt formatCode="&quot;$&quot;#,##0_);\(&quot;$&quot;#,##0\)" sourceLinked="0"/>
        <c:majorTickMark val="out"/>
        <c:minorTickMark val="in"/>
        <c:tickLblPos val="nextTo"/>
        <c:spPr>
          <a:ln>
            <a:solidFill>
              <a:schemeClr val="tx1"/>
            </a:solidFill>
          </a:ln>
        </c:spPr>
        <c:txPr>
          <a:bodyPr/>
          <a:lstStyle/>
          <a:p>
            <a:pPr>
              <a:defRPr sz="1200"/>
            </a:pPr>
            <a:endParaRPr lang="en-US"/>
          </a:p>
        </c:txPr>
        <c:crossAx val="310583584"/>
        <c:crosses val="autoZero"/>
        <c:crossBetween val="between"/>
      </c:valAx>
      <c:spPr>
        <a:ln>
          <a:solidFill>
            <a:schemeClr val="tx1"/>
          </a:solidFill>
        </a:ln>
      </c:spPr>
    </c:plotArea>
    <c:plotVisOnly val="1"/>
    <c:dispBlanksAs val="zero"/>
    <c:showDLblsOverMax val="0"/>
  </c:chart>
  <c:spPr>
    <a:ln>
      <a:solidFill>
        <a:schemeClr val="tx1"/>
      </a:solidFill>
    </a:ln>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ysClr val="windowText" lastClr="000000"/>
                </a:solidFill>
                <a:latin typeface="+mn-lt"/>
                <a:ea typeface="+mn-ea"/>
                <a:cs typeface="+mn-cs"/>
              </a:defRPr>
            </a:pPr>
            <a:r>
              <a:rPr lang="en-US" sz="1800" b="1" dirty="0">
                <a:solidFill>
                  <a:sysClr val="windowText" lastClr="000000"/>
                </a:solidFill>
              </a:rPr>
              <a:t>ESTIMATED DEBT SERVICE</a:t>
            </a:r>
            <a:r>
              <a:rPr lang="en-US" sz="1800" b="1" baseline="0" dirty="0">
                <a:solidFill>
                  <a:sysClr val="windowText" lastClr="000000"/>
                </a:solidFill>
              </a:rPr>
              <a:t> MILLAGE RATE TO FUND A </a:t>
            </a:r>
            <a:r>
              <a:rPr lang="en-US" sz="1800" b="1" dirty="0">
                <a:solidFill>
                  <a:sysClr val="windowText" lastClr="000000"/>
                </a:solidFill>
              </a:rPr>
              <a:t>$20</a:t>
            </a:r>
            <a:r>
              <a:rPr lang="en-US" sz="1800" b="1" baseline="0" dirty="0">
                <a:solidFill>
                  <a:sysClr val="windowText" lastClr="000000"/>
                </a:solidFill>
              </a:rPr>
              <a:t> MILLION FACILITY</a:t>
            </a:r>
            <a:r>
              <a:rPr lang="en-US" sz="1800" b="1" dirty="0">
                <a:solidFill>
                  <a:sysClr val="windowText" lastClr="000000"/>
                </a:solidFill>
              </a:rPr>
              <a:t> -</a:t>
            </a:r>
            <a:r>
              <a:rPr lang="en-US" sz="1800" b="1" baseline="0" dirty="0">
                <a:solidFill>
                  <a:sysClr val="windowText" lastClr="000000"/>
                </a:solidFill>
              </a:rPr>
              <a:t> TY 2017 </a:t>
            </a:r>
            <a:r>
              <a:rPr lang="en-US" sz="1800" b="1" dirty="0">
                <a:solidFill>
                  <a:sysClr val="windowText" lastClr="000000"/>
                </a:solidFill>
              </a:rPr>
              <a:t>
Based on School Debt Millage</a:t>
            </a:r>
          </a:p>
        </c:rich>
      </c:tx>
      <c:overlay val="0"/>
      <c:spPr>
        <a:noFill/>
        <a:ln>
          <a:noFill/>
        </a:ln>
        <a:effectLst/>
      </c:spPr>
      <c:txPr>
        <a:bodyPr rot="0" spcFirstLastPara="1" vertOverflow="ellipsis" vert="horz" wrap="square" anchor="ctr" anchorCtr="1"/>
        <a:lstStyle/>
        <a:p>
          <a:pPr>
            <a:defRPr sz="1800" b="1"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6.3556430446194231E-2"/>
          <c:y val="0.11025452146700902"/>
          <c:w val="0.93520915354330714"/>
          <c:h val="0.6873644582306"/>
        </c:manualLayout>
      </c:layout>
      <c:barChart>
        <c:barDir val="col"/>
        <c:grouping val="clustered"/>
        <c:varyColors val="0"/>
        <c:ser>
          <c:idx val="0"/>
          <c:order val="0"/>
          <c:tx>
            <c:strRef>
              <c:f>'Debt Service Data'!$G$10</c:f>
              <c:strCache>
                <c:ptCount val="1"/>
                <c:pt idx="0">
                  <c:v>Number of Mils Need to Pay a 15 Year, 5%, $20M Bond
(Based on School Debt Millage)</c:v>
                </c:pt>
              </c:strCache>
            </c:strRef>
          </c:tx>
          <c:spPr>
            <a:solidFill>
              <a:srgbClr val="0070C0"/>
            </a:solidFill>
            <a:ln>
              <a:solidFill>
                <a:sysClr val="windowText" lastClr="000000"/>
              </a:solidFill>
            </a:ln>
            <a:effectLst/>
          </c:spPr>
          <c:invertIfNegative val="0"/>
          <c:cat>
            <c:strRef>
              <c:f>'Debt Service Data'!$B$12:$B$92</c:f>
              <c:strCache>
                <c:ptCount val="81"/>
                <c:pt idx="0">
                  <c:v>Clarendon 3</c:v>
                </c:pt>
                <c:pt idx="1">
                  <c:v>Barnwell 19</c:v>
                </c:pt>
                <c:pt idx="2">
                  <c:v>Florence 5</c:v>
                </c:pt>
                <c:pt idx="3">
                  <c:v>Bamberg 2</c:v>
                </c:pt>
                <c:pt idx="4">
                  <c:v>Greenwood 51</c:v>
                </c:pt>
                <c:pt idx="5">
                  <c:v>Florence 2</c:v>
                </c:pt>
                <c:pt idx="6">
                  <c:v>Hampton 2</c:v>
                </c:pt>
                <c:pt idx="7">
                  <c:v>Barnwell 29</c:v>
                </c:pt>
                <c:pt idx="8">
                  <c:v>Bamberg 1</c:v>
                </c:pt>
                <c:pt idx="9">
                  <c:v>Dillon 3</c:v>
                </c:pt>
                <c:pt idx="10">
                  <c:v>Allendale</c:v>
                </c:pt>
                <c:pt idx="11">
                  <c:v>Florence 4</c:v>
                </c:pt>
                <c:pt idx="12">
                  <c:v>Barnwell 45</c:v>
                </c:pt>
                <c:pt idx="13">
                  <c:v>Clarendon 1</c:v>
                </c:pt>
                <c:pt idx="14">
                  <c:v>Lexington 4</c:v>
                </c:pt>
                <c:pt idx="15">
                  <c:v>Hampton 1</c:v>
                </c:pt>
                <c:pt idx="16">
                  <c:v>Lee</c:v>
                </c:pt>
                <c:pt idx="17">
                  <c:v>McCormick</c:v>
                </c:pt>
                <c:pt idx="18">
                  <c:v>Anderson 3</c:v>
                </c:pt>
                <c:pt idx="19">
                  <c:v>Lexington 3</c:v>
                </c:pt>
                <c:pt idx="20">
                  <c:v>Saluda</c:v>
                </c:pt>
                <c:pt idx="21">
                  <c:v>Florence 3</c:v>
                </c:pt>
                <c:pt idx="22">
                  <c:v>Spartanburg 4</c:v>
                </c:pt>
                <c:pt idx="23">
                  <c:v>Clarendon 2</c:v>
                </c:pt>
                <c:pt idx="24">
                  <c:v>Dillon 4</c:v>
                </c:pt>
                <c:pt idx="25">
                  <c:v>Laurens 56</c:v>
                </c:pt>
                <c:pt idx="26">
                  <c:v>Greenwood 52</c:v>
                </c:pt>
                <c:pt idx="27">
                  <c:v>Abbeville</c:v>
                </c:pt>
                <c:pt idx="28">
                  <c:v>Anderson 2</c:v>
                </c:pt>
                <c:pt idx="29">
                  <c:v>Dorchester 4</c:v>
                </c:pt>
                <c:pt idx="30">
                  <c:v>Spartanburg 3</c:v>
                </c:pt>
                <c:pt idx="31">
                  <c:v>Orangeburg 3</c:v>
                </c:pt>
                <c:pt idx="32">
                  <c:v>Marlboro</c:v>
                </c:pt>
                <c:pt idx="33">
                  <c:v>Orangeburg 4</c:v>
                </c:pt>
                <c:pt idx="34">
                  <c:v>Marion</c:v>
                </c:pt>
                <c:pt idx="35">
                  <c:v>Union</c:v>
                </c:pt>
                <c:pt idx="36">
                  <c:v>Calhoun</c:v>
                </c:pt>
                <c:pt idx="37">
                  <c:v>Edgefield</c:v>
                </c:pt>
                <c:pt idx="38">
                  <c:v>Williamsburg</c:v>
                </c:pt>
                <c:pt idx="39">
                  <c:v>Spartanburg 1</c:v>
                </c:pt>
                <c:pt idx="40">
                  <c:v>York 1</c:v>
                </c:pt>
                <c:pt idx="41">
                  <c:v>Laurens 55</c:v>
                </c:pt>
                <c:pt idx="42">
                  <c:v>Chester</c:v>
                </c:pt>
                <c:pt idx="43">
                  <c:v>Anderson 4</c:v>
                </c:pt>
                <c:pt idx="44">
                  <c:v>Chesterfield</c:v>
                </c:pt>
                <c:pt idx="45">
                  <c:v>Jasper</c:v>
                </c:pt>
                <c:pt idx="46">
                  <c:v>Fairfield</c:v>
                </c:pt>
                <c:pt idx="47">
                  <c:v>Newberry</c:v>
                </c:pt>
                <c:pt idx="48">
                  <c:v>Orangeburg 5</c:v>
                </c:pt>
                <c:pt idx="49">
                  <c:v>Colleton</c:v>
                </c:pt>
                <c:pt idx="50">
                  <c:v>Cherokee</c:v>
                </c:pt>
                <c:pt idx="51">
                  <c:v>Greenwood 50</c:v>
                </c:pt>
                <c:pt idx="52">
                  <c:v>Anderson 1</c:v>
                </c:pt>
                <c:pt idx="53">
                  <c:v>Spartanburg 2</c:v>
                </c:pt>
                <c:pt idx="54">
                  <c:v>Spartanburg 7</c:v>
                </c:pt>
                <c:pt idx="55">
                  <c:v>Darlington</c:v>
                </c:pt>
                <c:pt idx="56">
                  <c:v>Kershaw</c:v>
                </c:pt>
                <c:pt idx="57">
                  <c:v>Lexington 2</c:v>
                </c:pt>
                <c:pt idx="58">
                  <c:v>Spartanburg 5</c:v>
                </c:pt>
                <c:pt idx="59">
                  <c:v>Spartanburg 6</c:v>
                </c:pt>
                <c:pt idx="60">
                  <c:v>Sumter</c:v>
                </c:pt>
                <c:pt idx="61">
                  <c:v>Anderson 5</c:v>
                </c:pt>
                <c:pt idx="62">
                  <c:v>York 2</c:v>
                </c:pt>
                <c:pt idx="63">
                  <c:v>Florence 1</c:v>
                </c:pt>
                <c:pt idx="64">
                  <c:v>Lancaster</c:v>
                </c:pt>
                <c:pt idx="65">
                  <c:v>York 4</c:v>
                </c:pt>
                <c:pt idx="66">
                  <c:v>Dorchester 2</c:v>
                </c:pt>
                <c:pt idx="67">
                  <c:v>Georgetown</c:v>
                </c:pt>
                <c:pt idx="68">
                  <c:v>Lexington 1</c:v>
                </c:pt>
                <c:pt idx="69">
                  <c:v>Lexington 5</c:v>
                </c:pt>
                <c:pt idx="70">
                  <c:v>Oconee</c:v>
                </c:pt>
                <c:pt idx="71">
                  <c:v>Pickens</c:v>
                </c:pt>
                <c:pt idx="72">
                  <c:v>Richland 2</c:v>
                </c:pt>
                <c:pt idx="73">
                  <c:v>York 3</c:v>
                </c:pt>
                <c:pt idx="74">
                  <c:v>Aiken</c:v>
                </c:pt>
                <c:pt idx="75">
                  <c:v>Richland 1</c:v>
                </c:pt>
                <c:pt idx="76">
                  <c:v>Beaufort</c:v>
                </c:pt>
                <c:pt idx="77">
                  <c:v>Berkeley</c:v>
                </c:pt>
                <c:pt idx="78">
                  <c:v>Charleston</c:v>
                </c:pt>
                <c:pt idx="79">
                  <c:v>Greenville</c:v>
                </c:pt>
                <c:pt idx="80">
                  <c:v>Horry</c:v>
                </c:pt>
              </c:strCache>
            </c:strRef>
          </c:cat>
          <c:val>
            <c:numRef>
              <c:f>'Debt Service Data'!$G$12:$G$92</c:f>
              <c:numCache>
                <c:formatCode>General</c:formatCode>
                <c:ptCount val="81"/>
                <c:pt idx="0">
                  <c:v>193</c:v>
                </c:pt>
                <c:pt idx="1">
                  <c:v>188</c:v>
                </c:pt>
                <c:pt idx="2">
                  <c:v>148</c:v>
                </c:pt>
                <c:pt idx="3">
                  <c:v>145</c:v>
                </c:pt>
                <c:pt idx="4">
                  <c:v>136</c:v>
                </c:pt>
                <c:pt idx="5">
                  <c:v>133</c:v>
                </c:pt>
                <c:pt idx="6">
                  <c:v>130</c:v>
                </c:pt>
                <c:pt idx="7">
                  <c:v>128</c:v>
                </c:pt>
                <c:pt idx="8">
                  <c:v>104</c:v>
                </c:pt>
                <c:pt idx="9">
                  <c:v>103</c:v>
                </c:pt>
                <c:pt idx="10">
                  <c:v>82</c:v>
                </c:pt>
                <c:pt idx="11">
                  <c:v>76</c:v>
                </c:pt>
                <c:pt idx="12">
                  <c:v>58</c:v>
                </c:pt>
                <c:pt idx="13">
                  <c:v>58</c:v>
                </c:pt>
                <c:pt idx="14">
                  <c:v>55</c:v>
                </c:pt>
                <c:pt idx="15">
                  <c:v>53</c:v>
                </c:pt>
                <c:pt idx="16">
                  <c:v>51</c:v>
                </c:pt>
                <c:pt idx="17">
                  <c:v>43</c:v>
                </c:pt>
                <c:pt idx="18">
                  <c:v>41</c:v>
                </c:pt>
                <c:pt idx="19">
                  <c:v>41</c:v>
                </c:pt>
                <c:pt idx="20">
                  <c:v>40</c:v>
                </c:pt>
                <c:pt idx="21">
                  <c:v>37</c:v>
                </c:pt>
                <c:pt idx="22">
                  <c:v>36</c:v>
                </c:pt>
                <c:pt idx="23">
                  <c:v>35</c:v>
                </c:pt>
                <c:pt idx="24">
                  <c:v>35</c:v>
                </c:pt>
                <c:pt idx="25">
                  <c:v>35</c:v>
                </c:pt>
                <c:pt idx="26">
                  <c:v>32</c:v>
                </c:pt>
                <c:pt idx="27">
                  <c:v>30</c:v>
                </c:pt>
                <c:pt idx="28">
                  <c:v>29</c:v>
                </c:pt>
                <c:pt idx="29">
                  <c:v>29</c:v>
                </c:pt>
                <c:pt idx="30">
                  <c:v>29</c:v>
                </c:pt>
                <c:pt idx="31">
                  <c:v>28</c:v>
                </c:pt>
                <c:pt idx="32">
                  <c:v>27</c:v>
                </c:pt>
                <c:pt idx="33">
                  <c:v>26</c:v>
                </c:pt>
                <c:pt idx="34">
                  <c:v>25</c:v>
                </c:pt>
                <c:pt idx="35">
                  <c:v>25</c:v>
                </c:pt>
                <c:pt idx="36">
                  <c:v>24</c:v>
                </c:pt>
                <c:pt idx="37">
                  <c:v>24</c:v>
                </c:pt>
                <c:pt idx="38">
                  <c:v>20</c:v>
                </c:pt>
                <c:pt idx="39">
                  <c:v>19</c:v>
                </c:pt>
                <c:pt idx="40">
                  <c:v>19</c:v>
                </c:pt>
                <c:pt idx="41">
                  <c:v>18</c:v>
                </c:pt>
                <c:pt idx="42">
                  <c:v>17</c:v>
                </c:pt>
                <c:pt idx="43">
                  <c:v>16</c:v>
                </c:pt>
                <c:pt idx="44">
                  <c:v>15</c:v>
                </c:pt>
                <c:pt idx="45">
                  <c:v>14</c:v>
                </c:pt>
                <c:pt idx="46">
                  <c:v>13</c:v>
                </c:pt>
                <c:pt idx="47">
                  <c:v>13</c:v>
                </c:pt>
                <c:pt idx="48">
                  <c:v>12</c:v>
                </c:pt>
                <c:pt idx="49">
                  <c:v>11</c:v>
                </c:pt>
                <c:pt idx="50">
                  <c:v>10</c:v>
                </c:pt>
                <c:pt idx="51">
                  <c:v>10</c:v>
                </c:pt>
                <c:pt idx="52">
                  <c:v>9</c:v>
                </c:pt>
                <c:pt idx="53">
                  <c:v>9</c:v>
                </c:pt>
                <c:pt idx="54">
                  <c:v>9</c:v>
                </c:pt>
                <c:pt idx="55">
                  <c:v>8</c:v>
                </c:pt>
                <c:pt idx="56">
                  <c:v>8</c:v>
                </c:pt>
                <c:pt idx="57">
                  <c:v>7</c:v>
                </c:pt>
                <c:pt idx="58">
                  <c:v>7</c:v>
                </c:pt>
                <c:pt idx="59">
                  <c:v>7</c:v>
                </c:pt>
                <c:pt idx="60">
                  <c:v>7</c:v>
                </c:pt>
                <c:pt idx="61">
                  <c:v>6</c:v>
                </c:pt>
                <c:pt idx="62">
                  <c:v>6</c:v>
                </c:pt>
                <c:pt idx="63">
                  <c:v>5</c:v>
                </c:pt>
                <c:pt idx="64">
                  <c:v>5</c:v>
                </c:pt>
                <c:pt idx="65">
                  <c:v>5</c:v>
                </c:pt>
                <c:pt idx="66">
                  <c:v>4</c:v>
                </c:pt>
                <c:pt idx="67">
                  <c:v>4</c:v>
                </c:pt>
                <c:pt idx="68">
                  <c:v>4</c:v>
                </c:pt>
                <c:pt idx="69">
                  <c:v>4</c:v>
                </c:pt>
                <c:pt idx="70">
                  <c:v>4</c:v>
                </c:pt>
                <c:pt idx="71">
                  <c:v>4</c:v>
                </c:pt>
                <c:pt idx="72">
                  <c:v>4</c:v>
                </c:pt>
                <c:pt idx="73">
                  <c:v>4</c:v>
                </c:pt>
                <c:pt idx="74">
                  <c:v>3</c:v>
                </c:pt>
                <c:pt idx="75">
                  <c:v>3</c:v>
                </c:pt>
                <c:pt idx="76">
                  <c:v>2</c:v>
                </c:pt>
                <c:pt idx="77">
                  <c:v>2</c:v>
                </c:pt>
                <c:pt idx="78">
                  <c:v>1</c:v>
                </c:pt>
                <c:pt idx="79">
                  <c:v>1</c:v>
                </c:pt>
                <c:pt idx="80">
                  <c:v>1</c:v>
                </c:pt>
              </c:numCache>
            </c:numRef>
          </c:val>
          <c:extLst>
            <c:ext xmlns:c16="http://schemas.microsoft.com/office/drawing/2014/chart" uri="{C3380CC4-5D6E-409C-BE32-E72D297353CC}">
              <c16:uniqueId val="{00000000-F067-4452-8E9C-8ACB32694145}"/>
            </c:ext>
          </c:extLst>
        </c:ser>
        <c:dLbls>
          <c:showLegendKey val="0"/>
          <c:showVal val="0"/>
          <c:showCatName val="0"/>
          <c:showSerName val="0"/>
          <c:showPercent val="0"/>
          <c:showBubbleSize val="0"/>
        </c:dLbls>
        <c:gapWidth val="50"/>
        <c:overlap val="-28"/>
        <c:axId val="478553760"/>
        <c:axId val="478513088"/>
      </c:barChart>
      <c:catAx>
        <c:axId val="478553760"/>
        <c:scaling>
          <c:orientation val="minMax"/>
        </c:scaling>
        <c:delete val="0"/>
        <c:axPos val="b"/>
        <c:numFmt formatCode="General" sourceLinked="1"/>
        <c:majorTickMark val="out"/>
        <c:minorTickMark val="none"/>
        <c:tickLblPos val="nextTo"/>
        <c:spPr>
          <a:noFill/>
          <a:ln w="9525" cap="flat" cmpd="sng" algn="ctr">
            <a:solidFill>
              <a:sysClr val="windowText" lastClr="000000"/>
            </a:solidFill>
            <a:round/>
          </a:ln>
          <a:effectLst/>
        </c:spPr>
        <c:txPr>
          <a:bodyPr rot="-5400000" spcFirstLastPara="1" vertOverflow="ellipsis" wrap="square" anchor="ctr" anchorCtr="1"/>
          <a:lstStyle/>
          <a:p>
            <a:pPr>
              <a:defRPr sz="900" b="0" i="0" u="none" strike="noStrike" kern="1200" baseline="0">
                <a:solidFill>
                  <a:sysClr val="windowText" lastClr="000000"/>
                </a:solidFill>
                <a:latin typeface="+mn-lt"/>
                <a:ea typeface="+mn-ea"/>
                <a:cs typeface="+mn-cs"/>
              </a:defRPr>
            </a:pPr>
            <a:endParaRPr lang="en-US"/>
          </a:p>
        </c:txPr>
        <c:crossAx val="478513088"/>
        <c:crosses val="autoZero"/>
        <c:auto val="1"/>
        <c:lblAlgn val="ctr"/>
        <c:lblOffset val="100"/>
        <c:tickLblSkip val="1"/>
        <c:noMultiLvlLbl val="0"/>
      </c:catAx>
      <c:valAx>
        <c:axId val="478513088"/>
        <c:scaling>
          <c:orientation val="minMax"/>
          <c:max val="200"/>
        </c:scaling>
        <c:delete val="0"/>
        <c:axPos val="l"/>
        <c:majorGridlines>
          <c:spPr>
            <a:ln w="9525" cap="flat" cmpd="sng" algn="ctr">
              <a:solidFill>
                <a:sysClr val="windowText" lastClr="000000"/>
              </a:solidFill>
              <a:round/>
            </a:ln>
            <a:effectLst/>
          </c:spPr>
        </c:majorGridlines>
        <c:numFmt formatCode="General" sourceLinked="1"/>
        <c:majorTickMark val="out"/>
        <c:minorTickMark val="in"/>
        <c:tickLblPos val="nextTo"/>
        <c:spPr>
          <a:noFill/>
          <a:ln>
            <a:solidFill>
              <a:sysClr val="windowText" lastClr="000000"/>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478553760"/>
        <c:crosses val="autoZero"/>
        <c:crossBetween val="between"/>
      </c:valAx>
      <c:spPr>
        <a:noFill/>
        <a:ln>
          <a:solidFill>
            <a:sysClr val="windowText" lastClr="000000"/>
          </a:solid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800" b="1">
                <a:solidFill>
                  <a:sysClr val="windowText" lastClr="000000"/>
                </a:solidFill>
              </a:rPr>
              <a:t>FY</a:t>
            </a:r>
            <a:r>
              <a:rPr lang="en-US" sz="1800" b="1" baseline="0">
                <a:solidFill>
                  <a:sysClr val="windowText" lastClr="000000"/>
                </a:solidFill>
              </a:rPr>
              <a:t> 2019-20 </a:t>
            </a:r>
            <a:r>
              <a:rPr lang="en-US" sz="1800" b="1">
                <a:solidFill>
                  <a:sysClr val="windowText" lastClr="000000"/>
                </a:solidFill>
              </a:rPr>
              <a:t>S</a:t>
            </a:r>
            <a:r>
              <a:rPr lang="en-US" sz="1800" b="1" baseline="0">
                <a:solidFill>
                  <a:sysClr val="windowText" lastClr="000000"/>
                </a:solidFill>
              </a:rPr>
              <a:t>C STATE MINIMUM TEACHER SALARY BY CLASS AND YEARS OF EXPERIENCE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3594503745469419E-2"/>
          <c:y val="8.7451452612883909E-2"/>
          <c:w val="0.92415617334308842"/>
          <c:h val="0.70568714093380813"/>
        </c:manualLayout>
      </c:layout>
      <c:lineChart>
        <c:grouping val="standard"/>
        <c:varyColors val="0"/>
        <c:ser>
          <c:idx val="4"/>
          <c:order val="0"/>
          <c:tx>
            <c:strRef>
              <c:f>'Min Salary Schedule'!$S$3</c:f>
              <c:strCache>
                <c:ptCount val="1"/>
                <c:pt idx="0">
                  <c:v>Bachelor's 
(29.4% of Teachers)</c:v>
                </c:pt>
              </c:strCache>
            </c:strRef>
          </c:tx>
          <c:spPr>
            <a:ln w="28575" cap="rnd">
              <a:solidFill>
                <a:schemeClr val="accent6"/>
              </a:solidFill>
              <a:round/>
            </a:ln>
            <a:effectLst/>
          </c:spPr>
          <c:marker>
            <c:symbol val="none"/>
          </c:marker>
          <c:cat>
            <c:numRef>
              <c:f>'Min Salary Schedule'!$A$4:$A$27</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cat>
          <c:val>
            <c:numRef>
              <c:f>'Min Salary Schedule'!$S$4:$S$27</c:f>
              <c:numCache>
                <c:formatCode>"$"#,##0</c:formatCode>
                <c:ptCount val="24"/>
                <c:pt idx="0">
                  <c:v>35000</c:v>
                </c:pt>
                <c:pt idx="1">
                  <c:v>35119</c:v>
                </c:pt>
                <c:pt idx="2">
                  <c:v>35313</c:v>
                </c:pt>
                <c:pt idx="3">
                  <c:v>35462</c:v>
                </c:pt>
                <c:pt idx="4">
                  <c:v>35667</c:v>
                </c:pt>
                <c:pt idx="5">
                  <c:v>35806.160000000003</c:v>
                </c:pt>
                <c:pt idx="6">
                  <c:v>36691.200000000004</c:v>
                </c:pt>
                <c:pt idx="7">
                  <c:v>37546.080000000002</c:v>
                </c:pt>
                <c:pt idx="8">
                  <c:v>38431.120000000003</c:v>
                </c:pt>
                <c:pt idx="9">
                  <c:v>39284.959999999999</c:v>
                </c:pt>
                <c:pt idx="10">
                  <c:v>40171.040000000001</c:v>
                </c:pt>
                <c:pt idx="11">
                  <c:v>41024.880000000005</c:v>
                </c:pt>
                <c:pt idx="12">
                  <c:v>41910.959999999999</c:v>
                </c:pt>
                <c:pt idx="13">
                  <c:v>42764.800000000003</c:v>
                </c:pt>
                <c:pt idx="14">
                  <c:v>43649.840000000004</c:v>
                </c:pt>
                <c:pt idx="15">
                  <c:v>44503.68</c:v>
                </c:pt>
                <c:pt idx="16">
                  <c:v>45390.8</c:v>
                </c:pt>
                <c:pt idx="17">
                  <c:v>46244.639999999999</c:v>
                </c:pt>
                <c:pt idx="18">
                  <c:v>46706.400000000001</c:v>
                </c:pt>
                <c:pt idx="19">
                  <c:v>47173.36</c:v>
                </c:pt>
                <c:pt idx="20">
                  <c:v>47645.520000000004</c:v>
                </c:pt>
                <c:pt idx="21">
                  <c:v>48121.840000000004</c:v>
                </c:pt>
                <c:pt idx="22">
                  <c:v>48603.360000000001</c:v>
                </c:pt>
                <c:pt idx="23">
                  <c:v>49089.04</c:v>
                </c:pt>
              </c:numCache>
            </c:numRef>
          </c:val>
          <c:smooth val="0"/>
          <c:extLst>
            <c:ext xmlns:c16="http://schemas.microsoft.com/office/drawing/2014/chart" uri="{C3380CC4-5D6E-409C-BE32-E72D297353CC}">
              <c16:uniqueId val="{00000000-A7F7-44F0-AAD6-69F8A663D188}"/>
            </c:ext>
          </c:extLst>
        </c:ser>
        <c:ser>
          <c:idx val="3"/>
          <c:order val="1"/>
          <c:tx>
            <c:strRef>
              <c:f>'Min Salary Schedule'!$R$3</c:f>
              <c:strCache>
                <c:ptCount val="1"/>
                <c:pt idx="0">
                  <c:v>Bachelor's + 18 
(7.2% of Teachers)</c:v>
                </c:pt>
              </c:strCache>
            </c:strRef>
          </c:tx>
          <c:spPr>
            <a:ln w="28575" cap="rnd">
              <a:solidFill>
                <a:schemeClr val="accent4"/>
              </a:solidFill>
              <a:round/>
            </a:ln>
            <a:effectLst/>
          </c:spPr>
          <c:marker>
            <c:symbol val="none"/>
          </c:marker>
          <c:cat>
            <c:numRef>
              <c:f>'Min Salary Schedule'!$A$4:$A$27</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cat>
          <c:val>
            <c:numRef>
              <c:f>'Min Salary Schedule'!$R$4:$R$27</c:f>
              <c:numCache>
                <c:formatCode>"$"#,##0</c:formatCode>
                <c:ptCount val="24"/>
                <c:pt idx="0">
                  <c:v>36576</c:v>
                </c:pt>
                <c:pt idx="1">
                  <c:v>36838</c:v>
                </c:pt>
                <c:pt idx="2">
                  <c:v>36994</c:v>
                </c:pt>
                <c:pt idx="3">
                  <c:v>37107</c:v>
                </c:pt>
                <c:pt idx="4">
                  <c:v>37280</c:v>
                </c:pt>
                <c:pt idx="5">
                  <c:v>37388</c:v>
                </c:pt>
                <c:pt idx="6">
                  <c:v>38273.040000000001</c:v>
                </c:pt>
                <c:pt idx="7">
                  <c:v>39126.880000000005</c:v>
                </c:pt>
                <c:pt idx="8">
                  <c:v>40011.919999999998</c:v>
                </c:pt>
                <c:pt idx="9">
                  <c:v>40866.800000000003</c:v>
                </c:pt>
                <c:pt idx="10">
                  <c:v>41752.880000000005</c:v>
                </c:pt>
                <c:pt idx="11">
                  <c:v>42606.720000000001</c:v>
                </c:pt>
                <c:pt idx="12">
                  <c:v>43491.76</c:v>
                </c:pt>
                <c:pt idx="13">
                  <c:v>44345.599999999999</c:v>
                </c:pt>
                <c:pt idx="14">
                  <c:v>45232.72</c:v>
                </c:pt>
                <c:pt idx="15">
                  <c:v>46086.560000000005</c:v>
                </c:pt>
                <c:pt idx="16">
                  <c:v>46971.6</c:v>
                </c:pt>
                <c:pt idx="17">
                  <c:v>47825.440000000002</c:v>
                </c:pt>
                <c:pt idx="18">
                  <c:v>48304.880000000005</c:v>
                </c:pt>
                <c:pt idx="19">
                  <c:v>48786.400000000001</c:v>
                </c:pt>
                <c:pt idx="20">
                  <c:v>49275.200000000004</c:v>
                </c:pt>
                <c:pt idx="21">
                  <c:v>49767.12</c:v>
                </c:pt>
                <c:pt idx="22">
                  <c:v>50264.240000000005</c:v>
                </c:pt>
                <c:pt idx="23">
                  <c:v>50767.6</c:v>
                </c:pt>
              </c:numCache>
            </c:numRef>
          </c:val>
          <c:smooth val="0"/>
          <c:extLst>
            <c:ext xmlns:c16="http://schemas.microsoft.com/office/drawing/2014/chart" uri="{C3380CC4-5D6E-409C-BE32-E72D297353CC}">
              <c16:uniqueId val="{00000001-A7F7-44F0-AAD6-69F8A663D188}"/>
            </c:ext>
          </c:extLst>
        </c:ser>
        <c:ser>
          <c:idx val="2"/>
          <c:order val="2"/>
          <c:tx>
            <c:strRef>
              <c:f>'Min Salary Schedule'!$Q$3</c:f>
              <c:strCache>
                <c:ptCount val="1"/>
                <c:pt idx="0">
                  <c:v>Master's 
(45.5% of Teachers)</c:v>
                </c:pt>
              </c:strCache>
            </c:strRef>
          </c:tx>
          <c:spPr>
            <a:ln w="28575" cap="rnd">
              <a:solidFill>
                <a:schemeClr val="accent3"/>
              </a:solidFill>
              <a:round/>
            </a:ln>
            <a:effectLst/>
          </c:spPr>
          <c:marker>
            <c:symbol val="none"/>
          </c:marker>
          <c:cat>
            <c:numRef>
              <c:f>'Min Salary Schedule'!$A$4:$A$27</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cat>
          <c:val>
            <c:numRef>
              <c:f>'Min Salary Schedule'!$Q$4:$Q$27</c:f>
              <c:numCache>
                <c:formatCode>"$"#,##0</c:formatCode>
                <c:ptCount val="24"/>
                <c:pt idx="0">
                  <c:v>40076</c:v>
                </c:pt>
                <c:pt idx="1">
                  <c:v>40377</c:v>
                </c:pt>
                <c:pt idx="2">
                  <c:v>40525</c:v>
                </c:pt>
                <c:pt idx="3">
                  <c:v>40664</c:v>
                </c:pt>
                <c:pt idx="4">
                  <c:v>40831</c:v>
                </c:pt>
                <c:pt idx="5">
                  <c:v>40961.440000000002</c:v>
                </c:pt>
                <c:pt idx="6">
                  <c:v>41910.959999999999</c:v>
                </c:pt>
                <c:pt idx="7">
                  <c:v>42859.44</c:v>
                </c:pt>
                <c:pt idx="8">
                  <c:v>43807.92</c:v>
                </c:pt>
                <c:pt idx="9">
                  <c:v>44757.440000000002</c:v>
                </c:pt>
                <c:pt idx="10">
                  <c:v>45706.96</c:v>
                </c:pt>
                <c:pt idx="11">
                  <c:v>46655.44</c:v>
                </c:pt>
                <c:pt idx="12">
                  <c:v>47603.92</c:v>
                </c:pt>
                <c:pt idx="13">
                  <c:v>48553.440000000002</c:v>
                </c:pt>
                <c:pt idx="14">
                  <c:v>49501.919999999998</c:v>
                </c:pt>
                <c:pt idx="15">
                  <c:v>50450.400000000001</c:v>
                </c:pt>
                <c:pt idx="16">
                  <c:v>51399.92</c:v>
                </c:pt>
                <c:pt idx="17">
                  <c:v>52348.4</c:v>
                </c:pt>
                <c:pt idx="18">
                  <c:v>52872.560000000005</c:v>
                </c:pt>
                <c:pt idx="19">
                  <c:v>53400.880000000005</c:v>
                </c:pt>
                <c:pt idx="20">
                  <c:v>53934.400000000001</c:v>
                </c:pt>
                <c:pt idx="21">
                  <c:v>54474.16</c:v>
                </c:pt>
                <c:pt idx="22">
                  <c:v>55019.12</c:v>
                </c:pt>
                <c:pt idx="23">
                  <c:v>55569.279999999999</c:v>
                </c:pt>
              </c:numCache>
            </c:numRef>
          </c:val>
          <c:smooth val="0"/>
          <c:extLst>
            <c:ext xmlns:c16="http://schemas.microsoft.com/office/drawing/2014/chart" uri="{C3380CC4-5D6E-409C-BE32-E72D297353CC}">
              <c16:uniqueId val="{00000002-A7F7-44F0-AAD6-69F8A663D188}"/>
            </c:ext>
          </c:extLst>
        </c:ser>
        <c:ser>
          <c:idx val="1"/>
          <c:order val="3"/>
          <c:tx>
            <c:strRef>
              <c:f>'Min Salary Schedule'!$P$3</c:f>
              <c:strCache>
                <c:ptCount val="1"/>
                <c:pt idx="0">
                  <c:v>Master's + 30 
(16.1% of Teachers)</c:v>
                </c:pt>
              </c:strCache>
            </c:strRef>
          </c:tx>
          <c:spPr>
            <a:ln w="28575" cap="rnd">
              <a:solidFill>
                <a:schemeClr val="accent2"/>
              </a:solidFill>
              <a:round/>
            </a:ln>
            <a:effectLst/>
          </c:spPr>
          <c:marker>
            <c:symbol val="none"/>
          </c:marker>
          <c:cat>
            <c:numRef>
              <c:f>'Min Salary Schedule'!$A$4:$A$27</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cat>
          <c:val>
            <c:numRef>
              <c:f>'Min Salary Schedule'!$P$4:$P$27</c:f>
              <c:numCache>
                <c:formatCode>"$"#,##0</c:formatCode>
                <c:ptCount val="24"/>
                <c:pt idx="0">
                  <c:v>43576</c:v>
                </c:pt>
                <c:pt idx="1">
                  <c:v>43813</c:v>
                </c:pt>
                <c:pt idx="2">
                  <c:v>43888</c:v>
                </c:pt>
                <c:pt idx="3">
                  <c:v>43957</c:v>
                </c:pt>
                <c:pt idx="4">
                  <c:v>44058</c:v>
                </c:pt>
                <c:pt idx="5">
                  <c:v>44125.120000000003</c:v>
                </c:pt>
                <c:pt idx="6">
                  <c:v>45073.599999999999</c:v>
                </c:pt>
                <c:pt idx="7">
                  <c:v>46022.080000000002</c:v>
                </c:pt>
                <c:pt idx="8">
                  <c:v>46971.6</c:v>
                </c:pt>
                <c:pt idx="9">
                  <c:v>47921.120000000003</c:v>
                </c:pt>
                <c:pt idx="10">
                  <c:v>48869.599999999999</c:v>
                </c:pt>
                <c:pt idx="11">
                  <c:v>49818.080000000002</c:v>
                </c:pt>
                <c:pt idx="12">
                  <c:v>50767.6</c:v>
                </c:pt>
                <c:pt idx="13">
                  <c:v>51716.08</c:v>
                </c:pt>
                <c:pt idx="14">
                  <c:v>52664.560000000005</c:v>
                </c:pt>
                <c:pt idx="15">
                  <c:v>53614.080000000002</c:v>
                </c:pt>
                <c:pt idx="16">
                  <c:v>54563.6</c:v>
                </c:pt>
                <c:pt idx="17">
                  <c:v>55511.040000000001</c:v>
                </c:pt>
                <c:pt idx="18">
                  <c:v>56066.400000000001</c:v>
                </c:pt>
                <c:pt idx="19">
                  <c:v>56628</c:v>
                </c:pt>
                <c:pt idx="20">
                  <c:v>57194.8</c:v>
                </c:pt>
                <c:pt idx="21">
                  <c:v>57765.760000000002</c:v>
                </c:pt>
                <c:pt idx="22">
                  <c:v>58342.96</c:v>
                </c:pt>
                <c:pt idx="23">
                  <c:v>58926.400000000001</c:v>
                </c:pt>
              </c:numCache>
            </c:numRef>
          </c:val>
          <c:smooth val="0"/>
          <c:extLst>
            <c:ext xmlns:c16="http://schemas.microsoft.com/office/drawing/2014/chart" uri="{C3380CC4-5D6E-409C-BE32-E72D297353CC}">
              <c16:uniqueId val="{00000003-A7F7-44F0-AAD6-69F8A663D188}"/>
            </c:ext>
          </c:extLst>
        </c:ser>
        <c:ser>
          <c:idx val="0"/>
          <c:order val="4"/>
          <c:tx>
            <c:strRef>
              <c:f>'Min Salary Schedule'!$O$3</c:f>
              <c:strCache>
                <c:ptCount val="1"/>
                <c:pt idx="0">
                  <c:v>Doctorate 
(1.7% of Teachers)</c:v>
                </c:pt>
              </c:strCache>
            </c:strRef>
          </c:tx>
          <c:spPr>
            <a:ln w="28575" cap="rnd">
              <a:solidFill>
                <a:schemeClr val="accent1"/>
              </a:solidFill>
              <a:round/>
            </a:ln>
            <a:effectLst/>
          </c:spPr>
          <c:marker>
            <c:symbol val="none"/>
          </c:marker>
          <c:cat>
            <c:numRef>
              <c:f>'Min Salary Schedule'!$A$4:$A$27</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cat>
          <c:val>
            <c:numRef>
              <c:f>'Min Salary Schedule'!$O$4:$O$27</c:f>
              <c:numCache>
                <c:formatCode>"$"#,##0</c:formatCode>
                <c:ptCount val="24"/>
                <c:pt idx="0">
                  <c:v>47076</c:v>
                </c:pt>
                <c:pt idx="1">
                  <c:v>47593</c:v>
                </c:pt>
                <c:pt idx="2">
                  <c:v>47924</c:v>
                </c:pt>
                <c:pt idx="3">
                  <c:v>48236</c:v>
                </c:pt>
                <c:pt idx="4">
                  <c:v>48578</c:v>
                </c:pt>
                <c:pt idx="5">
                  <c:v>48869.599999999999</c:v>
                </c:pt>
                <c:pt idx="6">
                  <c:v>50134.240000000005</c:v>
                </c:pt>
                <c:pt idx="7">
                  <c:v>51399.92</c:v>
                </c:pt>
                <c:pt idx="8">
                  <c:v>52664.560000000005</c:v>
                </c:pt>
                <c:pt idx="9">
                  <c:v>53930.240000000005</c:v>
                </c:pt>
                <c:pt idx="10">
                  <c:v>55195.92</c:v>
                </c:pt>
                <c:pt idx="11">
                  <c:v>56460.560000000005</c:v>
                </c:pt>
                <c:pt idx="12">
                  <c:v>57726.240000000005</c:v>
                </c:pt>
                <c:pt idx="13">
                  <c:v>58990.880000000005</c:v>
                </c:pt>
                <c:pt idx="14">
                  <c:v>60256.560000000005</c:v>
                </c:pt>
                <c:pt idx="15">
                  <c:v>61522.240000000005</c:v>
                </c:pt>
                <c:pt idx="16">
                  <c:v>62786.880000000005</c:v>
                </c:pt>
                <c:pt idx="17">
                  <c:v>64052.560000000005</c:v>
                </c:pt>
                <c:pt idx="18">
                  <c:v>64693.200000000004</c:v>
                </c:pt>
                <c:pt idx="19">
                  <c:v>65339.040000000001</c:v>
                </c:pt>
                <c:pt idx="20">
                  <c:v>65993.2</c:v>
                </c:pt>
                <c:pt idx="21">
                  <c:v>66653.600000000006</c:v>
                </c:pt>
                <c:pt idx="22">
                  <c:v>67320.240000000005</c:v>
                </c:pt>
                <c:pt idx="23">
                  <c:v>67993.119999999995</c:v>
                </c:pt>
              </c:numCache>
            </c:numRef>
          </c:val>
          <c:smooth val="0"/>
          <c:extLst>
            <c:ext xmlns:c16="http://schemas.microsoft.com/office/drawing/2014/chart" uri="{C3380CC4-5D6E-409C-BE32-E72D297353CC}">
              <c16:uniqueId val="{00000004-A7F7-44F0-AAD6-69F8A663D188}"/>
            </c:ext>
          </c:extLst>
        </c:ser>
        <c:ser>
          <c:idx val="5"/>
          <c:order val="5"/>
          <c:tx>
            <c:strRef>
              <c:f>'Min Salary Schedule'!$B$3</c:f>
              <c:strCache>
                <c:ptCount val="1"/>
                <c:pt idx="0">
                  <c:v>SC Average Teacher 
Salary (FY 19)</c:v>
                </c:pt>
              </c:strCache>
            </c:strRef>
          </c:tx>
          <c:spPr>
            <a:ln w="28575" cap="rnd">
              <a:solidFill>
                <a:schemeClr val="tx1"/>
              </a:solidFill>
              <a:prstDash val="dash"/>
              <a:round/>
            </a:ln>
            <a:effectLst/>
          </c:spPr>
          <c:marker>
            <c:symbol val="none"/>
          </c:marker>
          <c:val>
            <c:numRef>
              <c:f>'Min Salary Schedule'!$B$4:$B$27</c:f>
              <c:numCache>
                <c:formatCode>"$"#,##0</c:formatCode>
                <c:ptCount val="24"/>
                <c:pt idx="0">
                  <c:v>50882</c:v>
                </c:pt>
                <c:pt idx="1">
                  <c:v>50882</c:v>
                </c:pt>
                <c:pt idx="2">
                  <c:v>50882</c:v>
                </c:pt>
                <c:pt idx="3">
                  <c:v>50882</c:v>
                </c:pt>
                <c:pt idx="4">
                  <c:v>50882</c:v>
                </c:pt>
                <c:pt idx="5">
                  <c:v>50882</c:v>
                </c:pt>
                <c:pt idx="6">
                  <c:v>50882</c:v>
                </c:pt>
                <c:pt idx="7">
                  <c:v>50882</c:v>
                </c:pt>
                <c:pt idx="8">
                  <c:v>50882</c:v>
                </c:pt>
                <c:pt idx="9">
                  <c:v>50882</c:v>
                </c:pt>
                <c:pt idx="10">
                  <c:v>50882</c:v>
                </c:pt>
                <c:pt idx="11">
                  <c:v>50882</c:v>
                </c:pt>
                <c:pt idx="12">
                  <c:v>50882</c:v>
                </c:pt>
                <c:pt idx="13">
                  <c:v>50882</c:v>
                </c:pt>
                <c:pt idx="14">
                  <c:v>50882</c:v>
                </c:pt>
                <c:pt idx="15">
                  <c:v>50882</c:v>
                </c:pt>
                <c:pt idx="16">
                  <c:v>50882</c:v>
                </c:pt>
                <c:pt idx="17">
                  <c:v>50882</c:v>
                </c:pt>
                <c:pt idx="18">
                  <c:v>50882</c:v>
                </c:pt>
                <c:pt idx="19">
                  <c:v>50882</c:v>
                </c:pt>
                <c:pt idx="20">
                  <c:v>50882</c:v>
                </c:pt>
                <c:pt idx="21">
                  <c:v>50882</c:v>
                </c:pt>
                <c:pt idx="22">
                  <c:v>50882</c:v>
                </c:pt>
                <c:pt idx="23">
                  <c:v>50882</c:v>
                </c:pt>
              </c:numCache>
            </c:numRef>
          </c:val>
          <c:smooth val="0"/>
          <c:extLst>
            <c:ext xmlns:c16="http://schemas.microsoft.com/office/drawing/2014/chart" uri="{C3380CC4-5D6E-409C-BE32-E72D297353CC}">
              <c16:uniqueId val="{00000005-A7F7-44F0-AAD6-69F8A663D188}"/>
            </c:ext>
          </c:extLst>
        </c:ser>
        <c:dLbls>
          <c:showLegendKey val="0"/>
          <c:showVal val="0"/>
          <c:showCatName val="0"/>
          <c:showSerName val="0"/>
          <c:showPercent val="0"/>
          <c:showBubbleSize val="0"/>
        </c:dLbls>
        <c:smooth val="0"/>
        <c:axId val="588951983"/>
        <c:axId val="589096047"/>
      </c:lineChart>
      <c:catAx>
        <c:axId val="588951983"/>
        <c:scaling>
          <c:orientation val="minMax"/>
        </c:scaling>
        <c:delete val="0"/>
        <c:axPos val="b"/>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sz="1200">
                    <a:solidFill>
                      <a:sysClr val="windowText" lastClr="000000"/>
                    </a:solidFill>
                  </a:rPr>
                  <a:t>Years of Experience</a:t>
                </a:r>
              </a:p>
            </c:rich>
          </c:tx>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out"/>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589096047"/>
        <c:crosses val="autoZero"/>
        <c:auto val="1"/>
        <c:lblAlgn val="ctr"/>
        <c:lblOffset val="100"/>
        <c:noMultiLvlLbl val="0"/>
      </c:catAx>
      <c:valAx>
        <c:axId val="589096047"/>
        <c:scaling>
          <c:orientation val="minMax"/>
        </c:scaling>
        <c:delete val="0"/>
        <c:axPos val="l"/>
        <c:majorGridlines>
          <c:spPr>
            <a:ln w="9525" cap="flat" cmpd="sng" algn="ctr">
              <a:solidFill>
                <a:schemeClr val="tx1"/>
              </a:solidFill>
              <a:round/>
            </a:ln>
            <a:effectLst/>
          </c:spPr>
        </c:majorGridlines>
        <c:numFmt formatCode="&quot;$&quot;#,##0" sourceLinked="1"/>
        <c:majorTickMark val="out"/>
        <c:minorTickMark val="in"/>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588951983"/>
        <c:crosses val="autoZero"/>
        <c:crossBetween val="between"/>
      </c:valAx>
      <c:spPr>
        <a:noFill/>
        <a:ln>
          <a:noFill/>
        </a:ln>
        <a:effectLst/>
      </c:spPr>
    </c:plotArea>
    <c:legend>
      <c:legendPos val="b"/>
      <c:layout>
        <c:manualLayout>
          <c:xMode val="edge"/>
          <c:yMode val="edge"/>
          <c:x val="5.316320131538612E-2"/>
          <c:y val="0.87072026813456216"/>
          <c:w val="0.9248536920528988"/>
          <c:h val="0.11716176970592154"/>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0.0589</cdr:x>
      <cdr:y>0.02104</cdr:y>
    </cdr:from>
    <cdr:to>
      <cdr:x>0.93979</cdr:x>
      <cdr:y>0.14663</cdr:y>
    </cdr:to>
    <cdr:sp macro="" textlink="">
      <cdr:nvSpPr>
        <cdr:cNvPr id="3" name="TextBox 1"/>
        <cdr:cNvSpPr txBox="1"/>
      </cdr:nvSpPr>
      <cdr:spPr>
        <a:xfrm xmlns:a="http://schemas.openxmlformats.org/drawingml/2006/main">
          <a:off x="451062" y="118907"/>
          <a:ext cx="6745944" cy="70976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b="1" baseline="0" dirty="0"/>
            <a:t>STATE PROPERTY TAX RELIEF TO SCHOOL DISTRICTS PER STUDENT</a:t>
          </a:r>
        </a:p>
        <a:p xmlns:a="http://schemas.openxmlformats.org/drawingml/2006/main">
          <a:pPr algn="ctr"/>
          <a:r>
            <a:rPr lang="en-US" sz="1800" b="1" baseline="0" dirty="0"/>
            <a:t>SCHOOL YEAR 2018-19</a:t>
          </a:r>
        </a:p>
      </cdr:txBody>
    </cdr:sp>
  </cdr:relSizeAnchor>
  <cdr:relSizeAnchor xmlns:cdr="http://schemas.openxmlformats.org/drawingml/2006/chartDrawing">
    <cdr:from>
      <cdr:x>0.00495</cdr:x>
      <cdr:y>0.95892</cdr:y>
    </cdr:from>
    <cdr:to>
      <cdr:x>0.80255</cdr:x>
      <cdr:y>0.99487</cdr:y>
    </cdr:to>
    <cdr:sp macro="" textlink="">
      <cdr:nvSpPr>
        <cdr:cNvPr id="4" name="TextBox 3"/>
        <cdr:cNvSpPr txBox="1"/>
      </cdr:nvSpPr>
      <cdr:spPr>
        <a:xfrm xmlns:a="http://schemas.openxmlformats.org/drawingml/2006/main">
          <a:off x="56504" y="6029809"/>
          <a:ext cx="9097182" cy="2260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50" dirty="0"/>
            <a:t>Source:</a:t>
          </a:r>
          <a:r>
            <a:rPr lang="en-US" sz="1050" baseline="0" dirty="0"/>
            <a:t> Dept. of Ed 2018-19 135-day count average daily membership; FY 2018-19 property tax relief payments estimated by RFA</a:t>
          </a:r>
          <a:endParaRPr lang="en-US" sz="1050" dirty="0"/>
        </a:p>
      </cdr:txBody>
    </cdr:sp>
  </cdr:relSizeAnchor>
  <cdr:relSizeAnchor xmlns:cdr="http://schemas.openxmlformats.org/drawingml/2006/chartDrawing">
    <cdr:from>
      <cdr:x>0.05965</cdr:x>
      <cdr:y>0.1401</cdr:y>
    </cdr:from>
    <cdr:to>
      <cdr:x>0.99199</cdr:x>
      <cdr:y>0.14076</cdr:y>
    </cdr:to>
    <cdr:cxnSp macro="">
      <cdr:nvCxnSpPr>
        <cdr:cNvPr id="5" name="Straight Connector 4">
          <a:extLst xmlns:a="http://schemas.openxmlformats.org/drawingml/2006/main">
            <a:ext uri="{FF2B5EF4-FFF2-40B4-BE49-F238E27FC236}">
              <a16:creationId xmlns:a16="http://schemas.microsoft.com/office/drawing/2014/main" id="{B6E2DD0D-461E-434E-8C78-EDF24DE2FCAC}"/>
            </a:ext>
          </a:extLst>
        </cdr:cNvPr>
        <cdr:cNvCxnSpPr/>
      </cdr:nvCxnSpPr>
      <cdr:spPr>
        <a:xfrm xmlns:a="http://schemas.openxmlformats.org/drawingml/2006/main">
          <a:off x="654571" y="789909"/>
          <a:ext cx="10230380" cy="3721"/>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0.05738</cdr:x>
      <cdr:y>0.27373</cdr:y>
    </cdr:from>
    <cdr:to>
      <cdr:x>0.98972</cdr:x>
      <cdr:y>0.27439</cdr:y>
    </cdr:to>
    <cdr:cxnSp macro="">
      <cdr:nvCxnSpPr>
        <cdr:cNvPr id="7" name="Straight Connector 6">
          <a:extLst xmlns:a="http://schemas.openxmlformats.org/drawingml/2006/main">
            <a:ext uri="{FF2B5EF4-FFF2-40B4-BE49-F238E27FC236}">
              <a16:creationId xmlns:a16="http://schemas.microsoft.com/office/drawing/2014/main" id="{29F570F1-52E2-4D03-A44B-0D8D5B8D9FD2}"/>
            </a:ext>
          </a:extLst>
        </cdr:cNvPr>
        <cdr:cNvCxnSpPr/>
      </cdr:nvCxnSpPr>
      <cdr:spPr>
        <a:xfrm xmlns:a="http://schemas.openxmlformats.org/drawingml/2006/main">
          <a:off x="629662" y="1543337"/>
          <a:ext cx="10230381" cy="3721"/>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0.05738</cdr:x>
      <cdr:y>0.40828</cdr:y>
    </cdr:from>
    <cdr:to>
      <cdr:x>0.98972</cdr:x>
      <cdr:y>0.40893</cdr:y>
    </cdr:to>
    <cdr:cxnSp macro="">
      <cdr:nvCxnSpPr>
        <cdr:cNvPr id="8" name="Straight Connector 7">
          <a:extLst xmlns:a="http://schemas.openxmlformats.org/drawingml/2006/main">
            <a:ext uri="{FF2B5EF4-FFF2-40B4-BE49-F238E27FC236}">
              <a16:creationId xmlns:a16="http://schemas.microsoft.com/office/drawing/2014/main" id="{29F570F1-52E2-4D03-A44B-0D8D5B8D9FD2}"/>
            </a:ext>
          </a:extLst>
        </cdr:cNvPr>
        <cdr:cNvCxnSpPr/>
      </cdr:nvCxnSpPr>
      <cdr:spPr>
        <a:xfrm xmlns:a="http://schemas.openxmlformats.org/drawingml/2006/main">
          <a:off x="629662" y="2301952"/>
          <a:ext cx="10230381" cy="3665"/>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0.058</cdr:x>
      <cdr:y>0.54282</cdr:y>
    </cdr:from>
    <cdr:to>
      <cdr:x>0.99035</cdr:x>
      <cdr:y>0.54348</cdr:y>
    </cdr:to>
    <cdr:cxnSp macro="">
      <cdr:nvCxnSpPr>
        <cdr:cNvPr id="9" name="Straight Connector 8">
          <a:extLst xmlns:a="http://schemas.openxmlformats.org/drawingml/2006/main">
            <a:ext uri="{FF2B5EF4-FFF2-40B4-BE49-F238E27FC236}">
              <a16:creationId xmlns:a16="http://schemas.microsoft.com/office/drawing/2014/main" id="{29F570F1-52E2-4D03-A44B-0D8D5B8D9FD2}"/>
            </a:ext>
          </a:extLst>
        </cdr:cNvPr>
        <cdr:cNvCxnSpPr/>
      </cdr:nvCxnSpPr>
      <cdr:spPr>
        <a:xfrm xmlns:a="http://schemas.openxmlformats.org/drawingml/2006/main">
          <a:off x="636465" y="3060511"/>
          <a:ext cx="10230491" cy="3721"/>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0.05862</cdr:x>
      <cdr:y>0.67737</cdr:y>
    </cdr:from>
    <cdr:to>
      <cdr:x>0.99097</cdr:x>
      <cdr:y>0.67802</cdr:y>
    </cdr:to>
    <cdr:cxnSp macro="">
      <cdr:nvCxnSpPr>
        <cdr:cNvPr id="10" name="Straight Connector 9">
          <a:extLst xmlns:a="http://schemas.openxmlformats.org/drawingml/2006/main">
            <a:ext uri="{FF2B5EF4-FFF2-40B4-BE49-F238E27FC236}">
              <a16:creationId xmlns:a16="http://schemas.microsoft.com/office/drawing/2014/main" id="{29F570F1-52E2-4D03-A44B-0D8D5B8D9FD2}"/>
            </a:ext>
          </a:extLst>
        </cdr:cNvPr>
        <cdr:cNvCxnSpPr/>
      </cdr:nvCxnSpPr>
      <cdr:spPr>
        <a:xfrm xmlns:a="http://schemas.openxmlformats.org/drawingml/2006/main">
          <a:off x="643269" y="3819126"/>
          <a:ext cx="10230490" cy="3665"/>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0.0589</cdr:x>
      <cdr:y>0.02104</cdr:y>
    </cdr:from>
    <cdr:to>
      <cdr:x>0.93979</cdr:x>
      <cdr:y>0.14663</cdr:y>
    </cdr:to>
    <cdr:sp macro="" textlink="">
      <cdr:nvSpPr>
        <cdr:cNvPr id="3" name="TextBox 1"/>
        <cdr:cNvSpPr txBox="1"/>
      </cdr:nvSpPr>
      <cdr:spPr>
        <a:xfrm xmlns:a="http://schemas.openxmlformats.org/drawingml/2006/main">
          <a:off x="451062" y="118907"/>
          <a:ext cx="6745944" cy="70976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b="1" baseline="0"/>
            <a:t>SCHOOL DISTRICT ASSESSED VALUE PER STUDENT</a:t>
          </a:r>
        </a:p>
        <a:p xmlns:a="http://schemas.openxmlformats.org/drawingml/2006/main">
          <a:pPr algn="ctr"/>
          <a:r>
            <a:rPr lang="en-US" sz="1800" b="1" baseline="0"/>
            <a:t>SCHOOL YEAR 2018-19</a:t>
          </a:r>
        </a:p>
      </cdr:txBody>
    </cdr:sp>
  </cdr:relSizeAnchor>
  <cdr:relSizeAnchor xmlns:cdr="http://schemas.openxmlformats.org/drawingml/2006/chartDrawing">
    <cdr:from>
      <cdr:x>0.00495</cdr:x>
      <cdr:y>0.95892</cdr:y>
    </cdr:from>
    <cdr:to>
      <cdr:x>0.80255</cdr:x>
      <cdr:y>0.99487</cdr:y>
    </cdr:to>
    <cdr:sp macro="" textlink="">
      <cdr:nvSpPr>
        <cdr:cNvPr id="4" name="TextBox 3"/>
        <cdr:cNvSpPr txBox="1"/>
      </cdr:nvSpPr>
      <cdr:spPr>
        <a:xfrm xmlns:a="http://schemas.openxmlformats.org/drawingml/2006/main">
          <a:off x="56504" y="6029809"/>
          <a:ext cx="9097182" cy="2260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50"/>
            <a:t>Source:</a:t>
          </a:r>
          <a:r>
            <a:rPr lang="en-US" sz="1050" baseline="0"/>
            <a:t> Dept. of Revenue 2018 Index of Taxpaying Ability exc. owner occupied property; Dept. of Education 2018-19 135-day count average daily membership</a:t>
          </a:r>
          <a:endParaRPr lang="en-US" sz="1050"/>
        </a:p>
      </cdr:txBody>
    </cdr:sp>
  </cdr:relSizeAnchor>
</c:userShapes>
</file>

<file path=ppt/drawings/drawing3.xml><?xml version="1.0" encoding="utf-8"?>
<c:userShapes xmlns:c="http://schemas.openxmlformats.org/drawingml/2006/chart">
  <cdr:relSizeAnchor xmlns:cdr="http://schemas.openxmlformats.org/drawingml/2006/chartDrawing">
    <cdr:from>
      <cdr:x>0.01449</cdr:x>
      <cdr:y>0.95104</cdr:y>
    </cdr:from>
    <cdr:to>
      <cdr:x>0.18841</cdr:x>
      <cdr:y>0.99407</cdr:y>
    </cdr:to>
    <cdr:sp macro="" textlink="">
      <cdr:nvSpPr>
        <cdr:cNvPr id="2" name="TextBox 1">
          <a:extLst xmlns:a="http://schemas.openxmlformats.org/drawingml/2006/main">
            <a:ext uri="{FF2B5EF4-FFF2-40B4-BE49-F238E27FC236}">
              <a16:creationId xmlns:a16="http://schemas.microsoft.com/office/drawing/2014/main" id="{064AFA82-53F0-43E6-8C40-50BF6AFC45C0}"/>
            </a:ext>
          </a:extLst>
        </cdr:cNvPr>
        <cdr:cNvSpPr txBox="1"/>
      </cdr:nvSpPr>
      <cdr:spPr>
        <a:xfrm xmlns:a="http://schemas.openxmlformats.org/drawingml/2006/main">
          <a:off x="177426" y="5985809"/>
          <a:ext cx="2129118" cy="2708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0.95846</cdr:y>
    </cdr:from>
    <cdr:to>
      <cdr:x>0.51817</cdr:x>
      <cdr:y>0.99852</cdr:y>
    </cdr:to>
    <cdr:sp macro="" textlink="">
      <cdr:nvSpPr>
        <cdr:cNvPr id="3" name="TextBox 2">
          <a:extLst xmlns:a="http://schemas.openxmlformats.org/drawingml/2006/main">
            <a:ext uri="{FF2B5EF4-FFF2-40B4-BE49-F238E27FC236}">
              <a16:creationId xmlns:a16="http://schemas.microsoft.com/office/drawing/2014/main" id="{3A1B29E8-1C44-4E52-8344-0B8244B1FD63}"/>
            </a:ext>
          </a:extLst>
        </cdr:cNvPr>
        <cdr:cNvSpPr txBox="1"/>
      </cdr:nvSpPr>
      <cdr:spPr>
        <a:xfrm xmlns:a="http://schemas.openxmlformats.org/drawingml/2006/main">
          <a:off x="0" y="5628233"/>
          <a:ext cx="5880848" cy="2352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50" dirty="0"/>
            <a:t>Data Source:  Department</a:t>
          </a:r>
          <a:r>
            <a:rPr lang="en-US" sz="1050" baseline="0" dirty="0"/>
            <a:t> of Education; Department of Revenue, Index of Taxpaying Ability  </a:t>
          </a:r>
          <a:endParaRPr lang="en-US" sz="1050" dirty="0"/>
        </a:p>
      </cdr:txBody>
    </cdr:sp>
  </cdr:relSizeAnchor>
  <cdr:relSizeAnchor xmlns:cdr="http://schemas.openxmlformats.org/drawingml/2006/chartDrawing">
    <cdr:from>
      <cdr:x>0.04552</cdr:x>
      <cdr:y>0.10992</cdr:y>
    </cdr:from>
    <cdr:to>
      <cdr:x>0.9906</cdr:x>
      <cdr:y>0.10992</cdr:y>
    </cdr:to>
    <cdr:cxnSp macro="">
      <cdr:nvCxnSpPr>
        <cdr:cNvPr id="4" name="Straight Connector 3">
          <a:extLst xmlns:a="http://schemas.openxmlformats.org/drawingml/2006/main">
            <a:ext uri="{FF2B5EF4-FFF2-40B4-BE49-F238E27FC236}">
              <a16:creationId xmlns:a16="http://schemas.microsoft.com/office/drawing/2014/main" id="{B6E2DD0D-461E-434E-8C78-EDF24DE2FCAC}"/>
            </a:ext>
          </a:extLst>
        </cdr:cNvPr>
        <cdr:cNvCxnSpPr/>
      </cdr:nvCxnSpPr>
      <cdr:spPr>
        <a:xfrm xmlns:a="http://schemas.openxmlformats.org/drawingml/2006/main" flipV="1">
          <a:off x="521063" y="645459"/>
          <a:ext cx="10819291" cy="0"/>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0.04604</cdr:x>
      <cdr:y>0.24528</cdr:y>
    </cdr:from>
    <cdr:to>
      <cdr:x>0.99113</cdr:x>
      <cdr:y>0.24528</cdr:y>
    </cdr:to>
    <cdr:cxnSp macro="">
      <cdr:nvCxnSpPr>
        <cdr:cNvPr id="6" name="Straight Connector 5">
          <a:extLst xmlns:a="http://schemas.openxmlformats.org/drawingml/2006/main">
            <a:ext uri="{FF2B5EF4-FFF2-40B4-BE49-F238E27FC236}">
              <a16:creationId xmlns:a16="http://schemas.microsoft.com/office/drawing/2014/main" id="{B6E2DD0D-461E-434E-8C78-EDF24DE2FCAC}"/>
            </a:ext>
          </a:extLst>
        </cdr:cNvPr>
        <cdr:cNvCxnSpPr/>
      </cdr:nvCxnSpPr>
      <cdr:spPr>
        <a:xfrm xmlns:a="http://schemas.openxmlformats.org/drawingml/2006/main" flipV="1">
          <a:off x="527039" y="1440330"/>
          <a:ext cx="10819291" cy="0"/>
        </a:xfrm>
        <a:prstGeom xmlns:a="http://schemas.openxmlformats.org/drawingml/2006/main" prst="line">
          <a:avLst/>
        </a:prstGeom>
        <a:ln xmlns:a="http://schemas.openxmlformats.org/drawingml/2006/main" w="1905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0.0589</cdr:x>
      <cdr:y>0.02104</cdr:y>
    </cdr:from>
    <cdr:to>
      <cdr:x>0.93979</cdr:x>
      <cdr:y>0.14663</cdr:y>
    </cdr:to>
    <cdr:sp macro="" textlink="">
      <cdr:nvSpPr>
        <cdr:cNvPr id="2" name="TextBox 1"/>
        <cdr:cNvSpPr txBox="1"/>
      </cdr:nvSpPr>
      <cdr:spPr>
        <a:xfrm xmlns:a="http://schemas.openxmlformats.org/drawingml/2006/main">
          <a:off x="451062" y="118907"/>
          <a:ext cx="6745944" cy="70976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b="1" baseline="0" dirty="0"/>
            <a:t>FY 2016-17 EXPENDITURES PER PUPIL</a:t>
          </a:r>
        </a:p>
        <a:p xmlns:a="http://schemas.openxmlformats.org/drawingml/2006/main">
          <a:pPr algn="ctr"/>
          <a:r>
            <a:rPr lang="en-US" sz="1800" b="1" baseline="0" dirty="0"/>
            <a:t>Total, Adjusted Total, and Basic Program</a:t>
          </a:r>
        </a:p>
      </cdr:txBody>
    </cdr:sp>
  </cdr:relSizeAnchor>
  <cdr:relSizeAnchor xmlns:cdr="http://schemas.openxmlformats.org/drawingml/2006/chartDrawing">
    <cdr:from>
      <cdr:x>0.00463</cdr:x>
      <cdr:y>0.97481</cdr:y>
    </cdr:from>
    <cdr:to>
      <cdr:x>0.63397</cdr:x>
      <cdr:y>1</cdr:y>
    </cdr:to>
    <cdr:sp macro="" textlink="">
      <cdr:nvSpPr>
        <cdr:cNvPr id="3" name="TextBox 2"/>
        <cdr:cNvSpPr txBox="1"/>
      </cdr:nvSpPr>
      <cdr:spPr>
        <a:xfrm xmlns:a="http://schemas.openxmlformats.org/drawingml/2006/main">
          <a:off x="50800" y="6022954"/>
          <a:ext cx="6905622" cy="154326"/>
        </a:xfrm>
        <a:prstGeom xmlns:a="http://schemas.openxmlformats.org/drawingml/2006/main" prst="rect">
          <a:avLst/>
        </a:prstGeom>
      </cdr:spPr>
      <cdr:txBody>
        <a:bodyPr xmlns:a="http://schemas.openxmlformats.org/drawingml/2006/main" wrap="square" rtlCol="0" anchor="ctr"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a:spcBef>
              <a:spcPts val="0"/>
            </a:spcBef>
            <a:spcAft>
              <a:spcPts val="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Data Source: S.C.</a:t>
          </a:r>
          <a:r>
            <a:rPr lang="en-US" sz="900" baseline="0" dirty="0">
              <a:effectLst/>
              <a:latin typeface="Calibri" panose="020F0502020204030204" pitchFamily="34" charset="0"/>
              <a:ea typeface="Times New Roman" panose="02020603050405020304" pitchFamily="18" charset="0"/>
              <a:cs typeface="Times New Roman" panose="02020603050405020304" pitchFamily="18" charset="0"/>
            </a:rPr>
            <a:t> Dept. of Education; calculations by </a:t>
          </a:r>
          <a:r>
            <a:rPr lang="en-US" sz="900" dirty="0">
              <a:effectLst/>
              <a:latin typeface="Calibri" panose="020F0502020204030204" pitchFamily="34" charset="0"/>
              <a:ea typeface="Times New Roman" panose="02020603050405020304" pitchFamily="18" charset="0"/>
              <a:cs typeface="Times New Roman" panose="02020603050405020304" pitchFamily="18" charset="0"/>
            </a:rPr>
            <a:t> S.C. Revenue and Fiscal Affairs Office RFA/248</a:t>
          </a:r>
          <a:endParaRPr lang="en-US" sz="1200" dirty="0">
            <a:effectLst/>
            <a:latin typeface="Times New Roman" panose="02020603050405020304" pitchFamily="18" charset="0"/>
            <a:ea typeface="Times New Roman" panose="02020603050405020304" pitchFamily="18"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0.00363</cdr:x>
      <cdr:y>0.40375</cdr:y>
    </cdr:from>
    <cdr:to>
      <cdr:x>0.0221</cdr:x>
      <cdr:y>0.51669</cdr:y>
    </cdr:to>
    <cdr:sp macro="" textlink="">
      <cdr:nvSpPr>
        <cdr:cNvPr id="2" name="TextBox 1"/>
        <cdr:cNvSpPr txBox="1"/>
      </cdr:nvSpPr>
      <cdr:spPr>
        <a:xfrm xmlns:a="http://schemas.openxmlformats.org/drawingml/2006/main" rot="16200000">
          <a:off x="-198143" y="2785201"/>
          <a:ext cx="711242" cy="2260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t>(Mills)</a:t>
          </a:r>
        </a:p>
      </cdr:txBody>
    </cdr:sp>
  </cdr:relSizeAnchor>
  <cdr:relSizeAnchor xmlns:cdr="http://schemas.openxmlformats.org/drawingml/2006/chartDrawing">
    <cdr:from>
      <cdr:x>0</cdr:x>
      <cdr:y>0.92042</cdr:y>
    </cdr:from>
    <cdr:to>
      <cdr:x>0.54514</cdr:x>
      <cdr:y>1</cdr:y>
    </cdr:to>
    <cdr:sp macro="" textlink="">
      <cdr:nvSpPr>
        <cdr:cNvPr id="3" name="TextBox 2"/>
        <cdr:cNvSpPr txBox="1"/>
      </cdr:nvSpPr>
      <cdr:spPr>
        <a:xfrm xmlns:a="http://schemas.openxmlformats.org/drawingml/2006/main">
          <a:off x="0" y="5391703"/>
          <a:ext cx="6230950" cy="4661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t>Note:</a:t>
          </a:r>
          <a:r>
            <a:rPr lang="en-US" sz="1000" baseline="0" dirty="0"/>
            <a:t>  Based on 5% interest and a 15 year repayment schedule</a:t>
          </a:r>
        </a:p>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US" sz="1000" dirty="0">
              <a:effectLst/>
              <a:latin typeface="+mn-lt"/>
              <a:ea typeface="+mn-ea"/>
              <a:cs typeface="+mn-cs"/>
            </a:rPr>
            <a:t>Data Source: S.C. Department of Revenue Index of Taxpaying Ability; Calculations by RFA  RFA/245</a:t>
          </a:r>
        </a:p>
        <a:p xmlns:a="http://schemas.openxmlformats.org/drawingml/2006/main">
          <a:endParaRPr lang="en-US" sz="1000" baseline="0" dirty="0"/>
        </a:p>
        <a:p xmlns:a="http://schemas.openxmlformats.org/drawingml/2006/main">
          <a:r>
            <a:rPr lang="en-US" sz="1000" baseline="0" dirty="0"/>
            <a:t> </a:t>
          </a:r>
          <a:endParaRPr lang="en-US" sz="1000" dirty="0"/>
        </a:p>
      </cdr:txBody>
    </cdr:sp>
  </cdr:relSizeAnchor>
</c:userShapes>
</file>

<file path=ppt/drawings/drawing6.xml><?xml version="1.0" encoding="utf-8"?>
<c:userShapes xmlns:c="http://schemas.openxmlformats.org/drawingml/2006/chart">
  <cdr:relSizeAnchor xmlns:cdr="http://schemas.openxmlformats.org/drawingml/2006/chartDrawing">
    <cdr:from>
      <cdr:x>0.00708</cdr:x>
      <cdr:y>0.96276</cdr:y>
    </cdr:from>
    <cdr:to>
      <cdr:x>0.36238</cdr:x>
      <cdr:y>0.9987</cdr:y>
    </cdr:to>
    <cdr:sp macro="" textlink="">
      <cdr:nvSpPr>
        <cdr:cNvPr id="2" name="TextBox 1"/>
        <cdr:cNvSpPr txBox="1"/>
      </cdr:nvSpPr>
      <cdr:spPr>
        <a:xfrm xmlns:a="http://schemas.openxmlformats.org/drawingml/2006/main">
          <a:off x="80720" y="6054025"/>
          <a:ext cx="4052161" cy="2260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Data</a:t>
          </a:r>
          <a:r>
            <a:rPr lang="en-US" sz="1000" baseline="0"/>
            <a:t> Source: Department of Education, PCS FY 2018-19 RFA/244</a:t>
          </a:r>
          <a:endParaRPr lang="en-US" sz="10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603250"/>
          </a:xfrm>
          <a:prstGeom prst="rect">
            <a:avLst/>
          </a:prstGeom>
        </p:spPr>
        <p:txBody>
          <a:bodyPr vert="horz" lIns="91436" tIns="45718" rIns="91436" bIns="45718" rtlCol="0"/>
          <a:lstStyle>
            <a:lvl1pPr algn="l">
              <a:defRPr sz="1200"/>
            </a:lvl1pPr>
          </a:lstStyle>
          <a:p>
            <a:endParaRPr lang="en-US" dirty="0"/>
          </a:p>
        </p:txBody>
      </p:sp>
      <p:sp>
        <p:nvSpPr>
          <p:cNvPr id="3" name="Date Placeholder 2"/>
          <p:cNvSpPr>
            <a:spLocks noGrp="1"/>
          </p:cNvSpPr>
          <p:nvPr>
            <p:ph type="dt" idx="1"/>
          </p:nvPr>
        </p:nvSpPr>
        <p:spPr>
          <a:xfrm>
            <a:off x="3970338" y="0"/>
            <a:ext cx="3038475" cy="603250"/>
          </a:xfrm>
          <a:prstGeom prst="rect">
            <a:avLst/>
          </a:prstGeom>
        </p:spPr>
        <p:txBody>
          <a:bodyPr vert="horz" lIns="91436" tIns="45718" rIns="91436" bIns="45718" rtlCol="0"/>
          <a:lstStyle>
            <a:lvl1pPr algn="r">
              <a:defRPr sz="1200"/>
            </a:lvl1pPr>
          </a:lstStyle>
          <a:p>
            <a:fld id="{62E7640B-5955-46E0-8A53-D0B6A4AB8E79}" type="datetimeFigureOut">
              <a:rPr lang="en-US" smtClean="0"/>
              <a:t>10/28/2019</a:t>
            </a:fld>
            <a:endParaRPr lang="en-US" dirty="0"/>
          </a:p>
        </p:txBody>
      </p:sp>
      <p:sp>
        <p:nvSpPr>
          <p:cNvPr id="4" name="Slide Image Placeholder 3"/>
          <p:cNvSpPr>
            <a:spLocks noGrp="1" noRot="1" noChangeAspect="1"/>
          </p:cNvSpPr>
          <p:nvPr>
            <p:ph type="sldImg" idx="2"/>
          </p:nvPr>
        </p:nvSpPr>
        <p:spPr>
          <a:xfrm>
            <a:off x="-106363" y="1504950"/>
            <a:ext cx="7223126" cy="4064000"/>
          </a:xfrm>
          <a:prstGeom prst="rect">
            <a:avLst/>
          </a:prstGeom>
          <a:noFill/>
          <a:ln w="12700">
            <a:solidFill>
              <a:prstClr val="black"/>
            </a:solidFill>
          </a:ln>
        </p:spPr>
        <p:txBody>
          <a:bodyPr vert="horz" lIns="91436" tIns="45718" rIns="91436" bIns="45718" rtlCol="0" anchor="ctr"/>
          <a:lstStyle/>
          <a:p>
            <a:endParaRPr lang="en-US" dirty="0"/>
          </a:p>
        </p:txBody>
      </p:sp>
      <p:sp>
        <p:nvSpPr>
          <p:cNvPr id="5" name="Notes Placeholder 4"/>
          <p:cNvSpPr>
            <a:spLocks noGrp="1"/>
          </p:cNvSpPr>
          <p:nvPr>
            <p:ph type="body" sz="quarter" idx="3"/>
          </p:nvPr>
        </p:nvSpPr>
        <p:spPr>
          <a:xfrm>
            <a:off x="701676" y="5794376"/>
            <a:ext cx="5607050" cy="4740275"/>
          </a:xfrm>
          <a:prstGeom prst="rect">
            <a:avLst/>
          </a:prstGeom>
        </p:spPr>
        <p:txBody>
          <a:bodyPr vert="horz" lIns="91436" tIns="45718" rIns="91436" bIns="4571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11436350"/>
            <a:ext cx="3038475" cy="603250"/>
          </a:xfrm>
          <a:prstGeom prst="rect">
            <a:avLst/>
          </a:prstGeom>
        </p:spPr>
        <p:txBody>
          <a:bodyPr vert="horz" lIns="91436" tIns="45718" rIns="91436"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11436350"/>
            <a:ext cx="3038475" cy="603250"/>
          </a:xfrm>
          <a:prstGeom prst="rect">
            <a:avLst/>
          </a:prstGeom>
        </p:spPr>
        <p:txBody>
          <a:bodyPr vert="horz" lIns="91436" tIns="45718" rIns="91436" bIns="45718" rtlCol="0" anchor="b"/>
          <a:lstStyle>
            <a:lvl1pPr algn="r">
              <a:defRPr sz="1200"/>
            </a:lvl1pPr>
          </a:lstStyle>
          <a:p>
            <a:fld id="{9F8ADEB2-E805-4466-BBDC-42EFA90D5F6F}" type="slidenum">
              <a:rPr lang="en-US" smtClean="0"/>
              <a:t>‹#›</a:t>
            </a:fld>
            <a:endParaRPr lang="en-US" dirty="0"/>
          </a:p>
        </p:txBody>
      </p:sp>
    </p:spTree>
    <p:extLst>
      <p:ext uri="{BB962C8B-B14F-4D97-AF65-F5344CB8AC3E}">
        <p14:creationId xmlns:p14="http://schemas.microsoft.com/office/powerpoint/2010/main" val="3653738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t">
            <a:normAutofit/>
          </a:bodyPr>
          <a:lstStyle>
            <a:lvl1pPr algn="ctr">
              <a:defRPr sz="4800"/>
            </a:lvl1pPr>
          </a:lstStyle>
          <a:p>
            <a:r>
              <a:rPr lang="en-US" dirty="0"/>
              <a:t>CLICK TO EDIT MASTER TITLE STYLE</a:t>
            </a:r>
          </a:p>
        </p:txBody>
      </p:sp>
      <p:sp>
        <p:nvSpPr>
          <p:cNvPr id="3" name="Subtitle 2"/>
          <p:cNvSpPr>
            <a:spLocks noGrp="1"/>
          </p:cNvSpPr>
          <p:nvPr>
            <p:ph type="subTitle" idx="1"/>
          </p:nvPr>
        </p:nvSpPr>
        <p:spPr>
          <a:xfrm>
            <a:off x="2373664" y="3602038"/>
            <a:ext cx="829433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30114" y="4339598"/>
            <a:ext cx="1981372" cy="1981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userDrawn="1"/>
        </p:nvSpPr>
        <p:spPr>
          <a:xfrm>
            <a:off x="126799" y="146305"/>
            <a:ext cx="11887200" cy="6591774"/>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userDrawn="1"/>
        </p:nvSpPr>
        <p:spPr>
          <a:xfrm>
            <a:off x="188977" y="193398"/>
            <a:ext cx="11762843" cy="6492697"/>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643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0748" y="6356350"/>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12"/>
          </p:nvPr>
        </p:nvSpPr>
        <p:spPr>
          <a:xfrm>
            <a:off x="9149443" y="6356350"/>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8" name="Rectangle 7"/>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2347166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8" name="Rectangle 7"/>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3315744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1" y="870291"/>
            <a:ext cx="10515600" cy="2852737"/>
          </a:xfrm>
        </p:spPr>
        <p:txBody>
          <a:bodyPr anchor="ctr">
            <a:normAutofit/>
          </a:bodyPr>
          <a:lstStyle>
            <a:lvl1pPr algn="ctr">
              <a:defRPr sz="4400" b="1">
                <a:solidFill>
                  <a:srgbClr val="1C3961"/>
                </a:solidFill>
                <a:latin typeface="Book Antiqua" panose="02040602050305030304" pitchFamily="18" charset="0"/>
              </a:defRPr>
            </a:lvl1pPr>
          </a:lstStyle>
          <a:p>
            <a:r>
              <a:rPr lang="en-US" dirty="0"/>
              <a:t>CLICK TO EDIT MASTER TITLE STYLE</a:t>
            </a:r>
          </a:p>
        </p:txBody>
      </p:sp>
      <p:sp>
        <p:nvSpPr>
          <p:cNvPr id="4" name="Date Placeholder 3"/>
          <p:cNvSpPr>
            <a:spLocks noGrp="1"/>
          </p:cNvSpPr>
          <p:nvPr>
            <p:ph type="dt" sz="half" idx="10"/>
          </p:nvPr>
        </p:nvSpPr>
        <p:spPr>
          <a:xfrm>
            <a:off x="214579" y="6421627"/>
            <a:ext cx="2743200" cy="365125"/>
          </a:xfrm>
        </p:spPr>
        <p:txBody>
          <a:bodyPr/>
          <a:lstStyle>
            <a:lvl1pPr>
              <a:defRPr sz="1000" b="1">
                <a:latin typeface="Book Antiqua" panose="02040602050305030304" pitchFamily="18"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0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11"/>
          </p:nvPr>
        </p:nvSpPr>
        <p:spPr>
          <a:xfrm>
            <a:off x="4032249" y="6421628"/>
            <a:ext cx="4114800"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12"/>
          </p:nvPr>
        </p:nvSpPr>
        <p:spPr>
          <a:xfrm>
            <a:off x="9234221" y="6432505"/>
            <a:ext cx="2743200" cy="365125"/>
          </a:xfrm>
        </p:spPr>
        <p:txBody>
          <a:bodyPr/>
          <a:lstStyle>
            <a:lvl1pPr>
              <a:defRPr sz="1000"/>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Rectangle 6"/>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2264955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88977" y="6347434"/>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12"/>
          </p:nvPr>
        </p:nvSpPr>
        <p:spPr>
          <a:xfrm>
            <a:off x="9207926" y="6347433"/>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8" name="Rectangle 7"/>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26839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12598" y="695555"/>
            <a:ext cx="10515600" cy="2852737"/>
          </a:xfrm>
        </p:spPr>
        <p:txBody>
          <a:bodyPr anchor="t">
            <a:normAutofit/>
          </a:bodyPr>
          <a:lstStyle>
            <a:lvl1pPr algn="ctr">
              <a:defRPr sz="4800"/>
            </a:lvl1pPr>
          </a:lstStyle>
          <a:p>
            <a:r>
              <a:rPr lang="en-US" dirty="0"/>
              <a:t>CLICK TO EDIT MASTER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188977" y="6356350"/>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12"/>
          </p:nvPr>
        </p:nvSpPr>
        <p:spPr>
          <a:xfrm>
            <a:off x="9204789" y="6350447"/>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Rectangle 6"/>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3332967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68728" y="6356350"/>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Slide Number Placeholder 6"/>
          <p:cNvSpPr>
            <a:spLocks noGrp="1"/>
          </p:cNvSpPr>
          <p:nvPr>
            <p:ph type="sldNum" sz="quarter" idx="12"/>
          </p:nvPr>
        </p:nvSpPr>
        <p:spPr>
          <a:xfrm>
            <a:off x="9208620" y="6380880"/>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8" name="Rectangle 7"/>
          <p:cNvSpPr/>
          <p:nvPr userDrawn="1"/>
        </p:nvSpPr>
        <p:spPr>
          <a:xfrm>
            <a:off x="126799" y="146305"/>
            <a:ext cx="11887200" cy="6263640"/>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p:cNvSpPr/>
          <p:nvPr userDrawn="1"/>
        </p:nvSpPr>
        <p:spPr>
          <a:xfrm>
            <a:off x="188977" y="192025"/>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550583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a:solidFill>
                  <a:srgbClr val="002060"/>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88977" y="6356350"/>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9" name="Slide Number Placeholder 8"/>
          <p:cNvSpPr>
            <a:spLocks noGrp="1"/>
          </p:cNvSpPr>
          <p:nvPr>
            <p:ph type="sldNum" sz="quarter" idx="12"/>
          </p:nvPr>
        </p:nvSpPr>
        <p:spPr>
          <a:xfrm>
            <a:off x="9208620" y="6345918"/>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11" name="Rectangle 10"/>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1604912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ctr">
              <a:defRPr>
                <a:solidFill>
                  <a:srgbClr val="002060"/>
                </a:solidFill>
              </a:defRPr>
            </a:lvl1pPr>
          </a:lstStyle>
          <a:p>
            <a:r>
              <a:rPr lang="en-US" dirty="0"/>
              <a:t>CLICK TO EDIT MASTER SUBTITLE STYLE</a:t>
            </a:r>
          </a:p>
        </p:txBody>
      </p:sp>
      <p:sp>
        <p:nvSpPr>
          <p:cNvPr id="3" name="Date Placeholder 2"/>
          <p:cNvSpPr>
            <a:spLocks noGrp="1"/>
          </p:cNvSpPr>
          <p:nvPr>
            <p:ph type="dt" sz="half" idx="10"/>
          </p:nvPr>
        </p:nvSpPr>
        <p:spPr>
          <a:xfrm>
            <a:off x="195528" y="6354762"/>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Slide Number Placeholder 4"/>
          <p:cNvSpPr>
            <a:spLocks noGrp="1"/>
          </p:cNvSpPr>
          <p:nvPr>
            <p:ph type="sldNum" sz="quarter" idx="12"/>
          </p:nvPr>
        </p:nvSpPr>
        <p:spPr>
          <a:xfrm>
            <a:off x="9197734" y="6378617"/>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Rectangle 6"/>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1517919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83696" y="6356348"/>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Slide Number Placeholder 3"/>
          <p:cNvSpPr>
            <a:spLocks noGrp="1"/>
          </p:cNvSpPr>
          <p:nvPr>
            <p:ph type="sldNum" sz="quarter" idx="12"/>
          </p:nvPr>
        </p:nvSpPr>
        <p:spPr>
          <a:xfrm>
            <a:off x="9035143" y="6356349"/>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pic>
        <p:nvPicPr>
          <p:cNvPr id="5" name="Picture 4"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1544347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94420" y="6356349"/>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Slide Number Placeholder 6"/>
          <p:cNvSpPr>
            <a:spLocks noGrp="1"/>
          </p:cNvSpPr>
          <p:nvPr>
            <p:ph type="sldNum" sz="quarter" idx="12"/>
          </p:nvPr>
        </p:nvSpPr>
        <p:spPr>
          <a:xfrm>
            <a:off x="9208620" y="6365598"/>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9" name="Rectangle 8"/>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27121" y="6459784"/>
            <a:ext cx="2735036" cy="303743"/>
          </a:xfrm>
          <a:prstGeom prst="rect">
            <a:avLst/>
          </a:prstGeom>
          <a:noFill/>
          <a:ln>
            <a:noFill/>
          </a:ln>
        </p:spPr>
      </p:pic>
    </p:spTree>
    <p:extLst>
      <p:ext uri="{BB962C8B-B14F-4D97-AF65-F5344CB8AC3E}">
        <p14:creationId xmlns:p14="http://schemas.microsoft.com/office/powerpoint/2010/main" val="2179356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rgbClr val="002060"/>
                </a:solidFill>
              </a:defRPr>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240180" y="6351183"/>
            <a:ext cx="274320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7" name="Slide Number Placeholder 6"/>
          <p:cNvSpPr>
            <a:spLocks noGrp="1"/>
          </p:cNvSpPr>
          <p:nvPr>
            <p:ph type="sldNum" sz="quarter" idx="12"/>
          </p:nvPr>
        </p:nvSpPr>
        <p:spPr>
          <a:xfrm>
            <a:off x="9208620" y="6356350"/>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pic>
        <p:nvPicPr>
          <p:cNvPr id="8" name="Picture 7" descr="Z:\A-Revenue and Fiscal Affairs\RFA logo banner final.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407410" y="6459785"/>
            <a:ext cx="3325977" cy="303743"/>
          </a:xfrm>
          <a:prstGeom prst="rect">
            <a:avLst/>
          </a:prstGeom>
          <a:noFill/>
          <a:ln>
            <a:noFill/>
          </a:ln>
        </p:spPr>
      </p:pic>
      <p:sp>
        <p:nvSpPr>
          <p:cNvPr id="9" name="Rectangle 8"/>
          <p:cNvSpPr/>
          <p:nvPr userDrawn="1"/>
        </p:nvSpPr>
        <p:spPr>
          <a:xfrm>
            <a:off x="126799" y="146305"/>
            <a:ext cx="11887200" cy="6266386"/>
          </a:xfrm>
          <a:prstGeom prst="rect">
            <a:avLst/>
          </a:prstGeom>
          <a:noFill/>
          <a:ln w="38100">
            <a:solidFill>
              <a:srgbClr val="1C39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p:cNvSpPr/>
          <p:nvPr userDrawn="1"/>
        </p:nvSpPr>
        <p:spPr>
          <a:xfrm>
            <a:off x="188977" y="193398"/>
            <a:ext cx="11762843" cy="6172200"/>
          </a:xfrm>
          <a:prstGeom prst="rect">
            <a:avLst/>
          </a:prstGeom>
          <a:noFill/>
          <a:ln w="31750">
            <a:solidFill>
              <a:srgbClr val="CCB4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724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50" b="1" i="1">
                <a:solidFill>
                  <a:srgbClr val="002060"/>
                </a:solidFill>
                <a:latin typeface="Book Antiqua" panose="02040602050305030304" pitchFamily="18" charset="0"/>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a:solidFill>
                  <a:srgbClr val="002060"/>
                </a:solidFill>
                <a:latin typeface="Book Antiqua" panose="02040602050305030304" pitchFamily="18" charset="0"/>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b="1">
                <a:solidFill>
                  <a:srgbClr val="002060"/>
                </a:solidFill>
                <a:latin typeface="Book Antiqua" panose="02040602050305030304" pitchFamily="18" charset="0"/>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771265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p:txStyles>
    <p:titleStyle>
      <a:lvl1pPr algn="l" defTabSz="914400" rtl="0" eaLnBrk="1" latinLnBrk="0" hangingPunct="1">
        <a:lnSpc>
          <a:spcPct val="90000"/>
        </a:lnSpc>
        <a:spcBef>
          <a:spcPct val="0"/>
        </a:spcBef>
        <a:buNone/>
        <a:defRPr sz="4000" b="1" kern="1200">
          <a:solidFill>
            <a:srgbClr val="002060"/>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rgbClr val="002060"/>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02060"/>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02060"/>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02060"/>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02060"/>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EdFund@rfa.sc.gov" TargetMode="External"/><Relationship Id="rId2" Type="http://schemas.openxmlformats.org/officeDocument/2006/relationships/hyperlink" Target="http://rfa.sc.gov/econ/educ/mode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13FB4-9C74-4B6A-8A70-84C56E1314DE}"/>
              </a:ext>
            </a:extLst>
          </p:cNvPr>
          <p:cNvSpPr>
            <a:spLocks noGrp="1"/>
          </p:cNvSpPr>
          <p:nvPr>
            <p:ph type="ctrTitle"/>
          </p:nvPr>
        </p:nvSpPr>
        <p:spPr>
          <a:xfrm>
            <a:off x="1524000" y="1074586"/>
            <a:ext cx="9144000" cy="2387600"/>
          </a:xfrm>
        </p:spPr>
        <p:txBody>
          <a:bodyPr>
            <a:normAutofit/>
          </a:bodyPr>
          <a:lstStyle/>
          <a:p>
            <a:r>
              <a:rPr lang="en-US" sz="4800" dirty="0">
                <a:latin typeface="Book Antiqua" panose="02040602050305030304" pitchFamily="18" charset="0"/>
              </a:rPr>
              <a:t>Education Funding Model</a:t>
            </a:r>
            <a:br>
              <a:rPr lang="en-US" sz="4800" dirty="0">
                <a:latin typeface="Book Antiqua" panose="02040602050305030304" pitchFamily="18" charset="0"/>
              </a:rPr>
            </a:br>
            <a:r>
              <a:rPr lang="en-US" sz="4800" dirty="0">
                <a:latin typeface="Book Antiqua" panose="02040602050305030304" pitchFamily="18" charset="0"/>
              </a:rPr>
              <a:t/>
            </a:r>
            <a:br>
              <a:rPr lang="en-US" sz="4800" dirty="0">
                <a:latin typeface="Book Antiqua" panose="02040602050305030304" pitchFamily="18" charset="0"/>
              </a:rPr>
            </a:br>
            <a:r>
              <a:rPr lang="en-US" sz="3600" dirty="0">
                <a:latin typeface="Book Antiqua" panose="02040602050305030304" pitchFamily="18" charset="0"/>
              </a:rPr>
              <a:t>Summary of October 3, 2019 Report</a:t>
            </a:r>
          </a:p>
        </p:txBody>
      </p:sp>
      <p:sp>
        <p:nvSpPr>
          <p:cNvPr id="3" name="Subtitle 2">
            <a:extLst>
              <a:ext uri="{FF2B5EF4-FFF2-40B4-BE49-F238E27FC236}">
                <a16:creationId xmlns:a16="http://schemas.microsoft.com/office/drawing/2014/main" id="{F7F5E3E2-DF03-4F5C-BF9F-0DBC43494227}"/>
              </a:ext>
            </a:extLst>
          </p:cNvPr>
          <p:cNvSpPr>
            <a:spLocks noGrp="1"/>
          </p:cNvSpPr>
          <p:nvPr>
            <p:ph type="subTitle" idx="1"/>
          </p:nvPr>
        </p:nvSpPr>
        <p:spPr>
          <a:xfrm>
            <a:off x="1948832" y="3611946"/>
            <a:ext cx="8294336" cy="1655762"/>
          </a:xfrm>
        </p:spPr>
        <p:txBody>
          <a:bodyPr>
            <a:normAutofit/>
          </a:bodyPr>
          <a:lstStyle/>
          <a:p>
            <a:r>
              <a:rPr lang="en-US" sz="1800" i="1" dirty="0">
                <a:latin typeface="Book Antiqua" panose="02040602050305030304" pitchFamily="18" charset="0"/>
              </a:rPr>
              <a:t>Presented to</a:t>
            </a:r>
          </a:p>
          <a:p>
            <a:r>
              <a:rPr lang="en-US" sz="1800" i="1" dirty="0">
                <a:latin typeface="Book Antiqua" panose="02040602050305030304" pitchFamily="18" charset="0"/>
              </a:rPr>
              <a:t>Senate Education</a:t>
            </a:r>
          </a:p>
          <a:p>
            <a:r>
              <a:rPr lang="en-US" sz="1800" i="1" dirty="0">
                <a:latin typeface="Book Antiqua" panose="02040602050305030304" pitchFamily="18" charset="0"/>
              </a:rPr>
              <a:t>Education Funding Reform Study Committee</a:t>
            </a:r>
          </a:p>
          <a:p>
            <a:r>
              <a:rPr lang="en-US" sz="1800" i="1" dirty="0">
                <a:latin typeface="Book Antiqua" panose="02040602050305030304" pitchFamily="18" charset="0"/>
              </a:rPr>
              <a:t>October 29, 2019</a:t>
            </a:r>
          </a:p>
        </p:txBody>
      </p:sp>
    </p:spTree>
    <p:extLst>
      <p:ext uri="{BB962C8B-B14F-4D97-AF65-F5344CB8AC3E}">
        <p14:creationId xmlns:p14="http://schemas.microsoft.com/office/powerpoint/2010/main" val="2351862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9FB8C-ED16-4F61-873B-065A71ACA536}"/>
              </a:ext>
            </a:extLst>
          </p:cNvPr>
          <p:cNvSpPr>
            <a:spLocks noGrp="1"/>
          </p:cNvSpPr>
          <p:nvPr>
            <p:ph type="title"/>
          </p:nvPr>
        </p:nvSpPr>
        <p:spPr/>
        <p:txBody>
          <a:bodyPr>
            <a:normAutofit/>
          </a:bodyPr>
          <a:lstStyle/>
          <a:p>
            <a:r>
              <a:rPr lang="en-US" sz="3200" dirty="0"/>
              <a:t>Formula and Service Levels – Instruction, continued</a:t>
            </a:r>
          </a:p>
        </p:txBody>
      </p:sp>
      <p:sp>
        <p:nvSpPr>
          <p:cNvPr id="4" name="Slide Number Placeholder 3">
            <a:extLst>
              <a:ext uri="{FF2B5EF4-FFF2-40B4-BE49-F238E27FC236}">
                <a16:creationId xmlns:a16="http://schemas.microsoft.com/office/drawing/2014/main" id="{EDD9FB3D-E88C-4992-95E9-88EA71F11E4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7" name="Table 6">
            <a:extLst>
              <a:ext uri="{FF2B5EF4-FFF2-40B4-BE49-F238E27FC236}">
                <a16:creationId xmlns:a16="http://schemas.microsoft.com/office/drawing/2014/main" id="{32C66486-1DE9-4CDC-B878-FBA842830A02}"/>
              </a:ext>
            </a:extLst>
          </p:cNvPr>
          <p:cNvGraphicFramePr>
            <a:graphicFrameLocks noGrp="1"/>
          </p:cNvGraphicFramePr>
          <p:nvPr>
            <p:extLst>
              <p:ext uri="{D42A27DB-BD31-4B8C-83A1-F6EECF244321}">
                <p14:modId xmlns:p14="http://schemas.microsoft.com/office/powerpoint/2010/main" val="420009866"/>
              </p:ext>
            </p:extLst>
          </p:nvPr>
        </p:nvGraphicFramePr>
        <p:xfrm>
          <a:off x="986118" y="1395840"/>
          <a:ext cx="10488706" cy="4530564"/>
        </p:xfrm>
        <a:graphic>
          <a:graphicData uri="http://schemas.openxmlformats.org/drawingml/2006/table">
            <a:tbl>
              <a:tblPr/>
              <a:tblGrid>
                <a:gridCol w="741686">
                  <a:extLst>
                    <a:ext uri="{9D8B030D-6E8A-4147-A177-3AD203B41FA5}">
                      <a16:colId xmlns:a16="http://schemas.microsoft.com/office/drawing/2014/main" val="1773901632"/>
                    </a:ext>
                  </a:extLst>
                </a:gridCol>
                <a:gridCol w="7688834">
                  <a:extLst>
                    <a:ext uri="{9D8B030D-6E8A-4147-A177-3AD203B41FA5}">
                      <a16:colId xmlns:a16="http://schemas.microsoft.com/office/drawing/2014/main" val="2857620396"/>
                    </a:ext>
                  </a:extLst>
                </a:gridCol>
                <a:gridCol w="2058186">
                  <a:extLst>
                    <a:ext uri="{9D8B030D-6E8A-4147-A177-3AD203B41FA5}">
                      <a16:colId xmlns:a16="http://schemas.microsoft.com/office/drawing/2014/main" val="584269400"/>
                    </a:ext>
                  </a:extLst>
                </a:gridCol>
              </a:tblGrid>
              <a:tr h="252635">
                <a:tc gridSpan="2">
                  <a:txBody>
                    <a:bodyPr/>
                    <a:lstStyle/>
                    <a:p>
                      <a:pPr algn="l" fontAlgn="b"/>
                      <a:r>
                        <a:rPr lang="en-US" sz="1600" b="0" i="1" u="none" strike="noStrike" dirty="0">
                          <a:solidFill>
                            <a:srgbClr val="000000"/>
                          </a:solidFill>
                          <a:effectLst/>
                          <a:latin typeface="Book Antiqua" panose="02040602050305030304" pitchFamily="18" charset="0"/>
                        </a:rPr>
                        <a:t>B. Instructional Support</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7667229"/>
                  </a:ext>
                </a:extLst>
              </a:tr>
              <a:tr h="495774">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guidance counselor for every 350 students and one guidance resource for every 350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$175,291,436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2419024"/>
                  </a:ext>
                </a:extLst>
              </a:tr>
              <a:tr h="495774">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One library/media specialist and one library aide for every 685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$104,615,369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405304"/>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iii. One career specialist for every 2,260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$20,416,057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9324185"/>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168175"/>
                  </a:ext>
                </a:extLst>
              </a:tr>
              <a:tr h="252635">
                <a:tc gridSpan="2">
                  <a:txBody>
                    <a:bodyPr/>
                    <a:lstStyle/>
                    <a:p>
                      <a:pPr algn="l" fontAlgn="b"/>
                      <a:r>
                        <a:rPr lang="en-US" sz="1600" b="0" i="1" u="none" strike="noStrike" dirty="0">
                          <a:solidFill>
                            <a:srgbClr val="000000"/>
                          </a:solidFill>
                          <a:effectLst/>
                          <a:latin typeface="Book Antiqua" panose="02040602050305030304" pitchFamily="18" charset="0"/>
                        </a:rPr>
                        <a:t>C. Health Services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9048444"/>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nurse for every 600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$76,900,481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0039582"/>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One social worker for every 3,180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$14,509,525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0867843"/>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00577558"/>
                  </a:ext>
                </a:extLst>
              </a:tr>
              <a:tr h="252635">
                <a:tc gridSpan="2">
                  <a:txBody>
                    <a:bodyPr/>
                    <a:lstStyle/>
                    <a:p>
                      <a:pPr algn="l" fontAlgn="b"/>
                      <a:r>
                        <a:rPr lang="en-US" sz="1600" b="0" i="1" u="none" strike="noStrike" dirty="0">
                          <a:solidFill>
                            <a:srgbClr val="000000"/>
                          </a:solidFill>
                          <a:effectLst/>
                          <a:latin typeface="Book Antiqua" panose="02040602050305030304" pitchFamily="18" charset="0"/>
                        </a:rPr>
                        <a:t>D. School Administration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3666107"/>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school administrator for every 15 teachers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$313,716,042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66339657"/>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One school office staff for every 15 teachers </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$141,237,999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6970789"/>
                  </a:ext>
                </a:extLst>
              </a:tr>
              <a:tr h="25263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91412762"/>
                  </a:ext>
                </a:extLst>
              </a:tr>
              <a:tr h="252635">
                <a:tc gridSpan="2">
                  <a:txBody>
                    <a:bodyPr/>
                    <a:lstStyle/>
                    <a:p>
                      <a:pPr algn="l" fontAlgn="b"/>
                      <a:r>
                        <a:rPr lang="en-US" sz="1600" b="0" i="1" u="none" strike="noStrike" dirty="0">
                          <a:solidFill>
                            <a:srgbClr val="000000"/>
                          </a:solidFill>
                          <a:effectLst/>
                          <a:latin typeface="Book Antiqua" panose="02040602050305030304" pitchFamily="18" charset="0"/>
                        </a:rPr>
                        <a:t>E. Classroom Materials and Technology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6707681"/>
                  </a:ext>
                </a:extLst>
              </a:tr>
              <a:tr h="495774">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An allocation of $3,344 for classroom materials and technology allocation for every teacher</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$151,284,733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47939144"/>
                  </a:ext>
                </a:extLst>
              </a:tr>
            </a:tbl>
          </a:graphicData>
        </a:graphic>
      </p:graphicFrame>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77131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7E4FA-1882-4CA1-9BA5-CAEB40DC1849}"/>
              </a:ext>
            </a:extLst>
          </p:cNvPr>
          <p:cNvSpPr>
            <a:spLocks noGrp="1"/>
          </p:cNvSpPr>
          <p:nvPr>
            <p:ph type="title"/>
          </p:nvPr>
        </p:nvSpPr>
        <p:spPr/>
        <p:txBody>
          <a:bodyPr>
            <a:normAutofit/>
          </a:bodyPr>
          <a:lstStyle/>
          <a:p>
            <a:r>
              <a:rPr lang="en-US" sz="3200" dirty="0"/>
              <a:t>Formula and Service Levels – Facilities </a:t>
            </a:r>
          </a:p>
        </p:txBody>
      </p:sp>
      <p:graphicFrame>
        <p:nvGraphicFramePr>
          <p:cNvPr id="5" name="Content Placeholder 4">
            <a:extLst>
              <a:ext uri="{FF2B5EF4-FFF2-40B4-BE49-F238E27FC236}">
                <a16:creationId xmlns:a16="http://schemas.microsoft.com/office/drawing/2014/main" id="{F914F88D-653A-4155-BC80-69F2707D193A}"/>
              </a:ext>
            </a:extLst>
          </p:cNvPr>
          <p:cNvGraphicFramePr>
            <a:graphicFrameLocks noGrp="1"/>
          </p:cNvGraphicFramePr>
          <p:nvPr>
            <p:ph idx="1"/>
            <p:extLst>
              <p:ext uri="{D42A27DB-BD31-4B8C-83A1-F6EECF244321}">
                <p14:modId xmlns:p14="http://schemas.microsoft.com/office/powerpoint/2010/main" val="3056220086"/>
              </p:ext>
            </p:extLst>
          </p:nvPr>
        </p:nvGraphicFramePr>
        <p:xfrm>
          <a:off x="1004048" y="1335739"/>
          <a:ext cx="10022540" cy="4052617"/>
        </p:xfrm>
        <a:graphic>
          <a:graphicData uri="http://schemas.openxmlformats.org/drawingml/2006/table">
            <a:tbl>
              <a:tblPr/>
              <a:tblGrid>
                <a:gridCol w="504773">
                  <a:extLst>
                    <a:ext uri="{9D8B030D-6E8A-4147-A177-3AD203B41FA5}">
                      <a16:colId xmlns:a16="http://schemas.microsoft.com/office/drawing/2014/main" val="3615854533"/>
                    </a:ext>
                  </a:extLst>
                </a:gridCol>
                <a:gridCol w="673030">
                  <a:extLst>
                    <a:ext uri="{9D8B030D-6E8A-4147-A177-3AD203B41FA5}">
                      <a16:colId xmlns:a16="http://schemas.microsoft.com/office/drawing/2014/main" val="824995920"/>
                    </a:ext>
                  </a:extLst>
                </a:gridCol>
                <a:gridCol w="6977078">
                  <a:extLst>
                    <a:ext uri="{9D8B030D-6E8A-4147-A177-3AD203B41FA5}">
                      <a16:colId xmlns:a16="http://schemas.microsoft.com/office/drawing/2014/main" val="4200991104"/>
                    </a:ext>
                  </a:extLst>
                </a:gridCol>
                <a:gridCol w="1867659">
                  <a:extLst>
                    <a:ext uri="{9D8B030D-6E8A-4147-A177-3AD203B41FA5}">
                      <a16:colId xmlns:a16="http://schemas.microsoft.com/office/drawing/2014/main" val="2528366843"/>
                    </a:ext>
                  </a:extLst>
                </a:gridCol>
              </a:tblGrid>
              <a:tr h="316860">
                <a:tc gridSpan="3">
                  <a:txBody>
                    <a:bodyPr/>
                    <a:lstStyle/>
                    <a:p>
                      <a:pPr algn="l" fontAlgn="b"/>
                      <a:r>
                        <a:rPr lang="en-US" sz="1600" b="1" i="0" u="none" strike="noStrike" dirty="0">
                          <a:solidFill>
                            <a:srgbClr val="000000"/>
                          </a:solidFill>
                          <a:effectLst/>
                          <a:latin typeface="Book Antiqua" panose="02040602050305030304" pitchFamily="18" charset="0"/>
                        </a:rPr>
                        <a:t>II. Facilities</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40429496"/>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A. Facilities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62941642"/>
                  </a:ext>
                </a:extLst>
              </a:tr>
              <a:tr h="60567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2,750 square feet per teacher (includes classrooms, common areas, and administrative space)</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1828468"/>
                  </a:ext>
                </a:extLst>
              </a:tr>
              <a:tr h="569222">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$1.80 for custodial services, $2.40 for maintenance, and $1.50 for utilities per square foot</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$709,157,789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3337566"/>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71288243"/>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B. Security and Safety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50142521"/>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safety staff for every 640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$72,094,201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6684093"/>
                  </a:ext>
                </a:extLst>
              </a:tr>
              <a:tr h="34284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An allocation of $6,688 for security and equipment for every 640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$7,535,615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212355"/>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90694875"/>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C. Transportation </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5601979"/>
                  </a:ext>
                </a:extLst>
              </a:tr>
              <a:tr h="31686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bus driver for every 110 students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$217,015,590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464490"/>
                  </a:ext>
                </a:extLst>
              </a:tr>
            </a:tbl>
          </a:graphicData>
        </a:graphic>
      </p:graphicFrame>
      <p:sp>
        <p:nvSpPr>
          <p:cNvPr id="4" name="Slide Number Placeholder 3">
            <a:extLst>
              <a:ext uri="{FF2B5EF4-FFF2-40B4-BE49-F238E27FC236}">
                <a16:creationId xmlns:a16="http://schemas.microsoft.com/office/drawing/2014/main" id="{72AC819C-CC33-4A12-A374-C7EC9F99C08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256863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D3133-C2C0-4B5D-9B92-9E1362BCED5E}"/>
              </a:ext>
            </a:extLst>
          </p:cNvPr>
          <p:cNvSpPr>
            <a:spLocks noGrp="1"/>
          </p:cNvSpPr>
          <p:nvPr>
            <p:ph type="title"/>
          </p:nvPr>
        </p:nvSpPr>
        <p:spPr/>
        <p:txBody>
          <a:bodyPr>
            <a:normAutofit/>
          </a:bodyPr>
          <a:lstStyle/>
          <a:p>
            <a:r>
              <a:rPr lang="en-US" sz="3200" dirty="0"/>
              <a:t>Formula and Service Levels – District Services</a:t>
            </a:r>
          </a:p>
        </p:txBody>
      </p:sp>
      <p:graphicFrame>
        <p:nvGraphicFramePr>
          <p:cNvPr id="5" name="Content Placeholder 4">
            <a:extLst>
              <a:ext uri="{FF2B5EF4-FFF2-40B4-BE49-F238E27FC236}">
                <a16:creationId xmlns:a16="http://schemas.microsoft.com/office/drawing/2014/main" id="{D2AF35E8-A658-4395-BD2B-4A462FBC26E2}"/>
              </a:ext>
            </a:extLst>
          </p:cNvPr>
          <p:cNvGraphicFramePr>
            <a:graphicFrameLocks noGrp="1"/>
          </p:cNvGraphicFramePr>
          <p:nvPr>
            <p:ph idx="1"/>
            <p:extLst>
              <p:ext uri="{D42A27DB-BD31-4B8C-83A1-F6EECF244321}">
                <p14:modId xmlns:p14="http://schemas.microsoft.com/office/powerpoint/2010/main" val="375248183"/>
              </p:ext>
            </p:extLst>
          </p:nvPr>
        </p:nvGraphicFramePr>
        <p:xfrm>
          <a:off x="959799" y="1534445"/>
          <a:ext cx="10130118" cy="3876454"/>
        </p:xfrm>
        <a:graphic>
          <a:graphicData uri="http://schemas.openxmlformats.org/drawingml/2006/table">
            <a:tbl>
              <a:tblPr/>
              <a:tblGrid>
                <a:gridCol w="510192">
                  <a:extLst>
                    <a:ext uri="{9D8B030D-6E8A-4147-A177-3AD203B41FA5}">
                      <a16:colId xmlns:a16="http://schemas.microsoft.com/office/drawing/2014/main" val="1941998565"/>
                    </a:ext>
                  </a:extLst>
                </a:gridCol>
                <a:gridCol w="680254">
                  <a:extLst>
                    <a:ext uri="{9D8B030D-6E8A-4147-A177-3AD203B41FA5}">
                      <a16:colId xmlns:a16="http://schemas.microsoft.com/office/drawing/2014/main" val="829891766"/>
                    </a:ext>
                  </a:extLst>
                </a:gridCol>
                <a:gridCol w="7051967">
                  <a:extLst>
                    <a:ext uri="{9D8B030D-6E8A-4147-A177-3AD203B41FA5}">
                      <a16:colId xmlns:a16="http://schemas.microsoft.com/office/drawing/2014/main" val="1838270446"/>
                    </a:ext>
                  </a:extLst>
                </a:gridCol>
                <a:gridCol w="1887705">
                  <a:extLst>
                    <a:ext uri="{9D8B030D-6E8A-4147-A177-3AD203B41FA5}">
                      <a16:colId xmlns:a16="http://schemas.microsoft.com/office/drawing/2014/main" val="3207228435"/>
                    </a:ext>
                  </a:extLst>
                </a:gridCol>
              </a:tblGrid>
              <a:tr h="320623">
                <a:tc gridSpan="3">
                  <a:txBody>
                    <a:bodyPr/>
                    <a:lstStyle/>
                    <a:p>
                      <a:pPr algn="l" fontAlgn="b"/>
                      <a:r>
                        <a:rPr lang="en-US" sz="1600" b="1" i="0" u="none" strike="noStrike" dirty="0">
                          <a:solidFill>
                            <a:srgbClr val="000000"/>
                          </a:solidFill>
                          <a:effectLst/>
                          <a:latin typeface="Book Antiqua" panose="02040602050305030304" pitchFamily="18" charset="0"/>
                        </a:rPr>
                        <a:t>III. District Services</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ct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02187089"/>
                  </a:ext>
                </a:extLst>
              </a:tr>
              <a:tr h="320623">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A. District Leadership and Services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85857316"/>
                  </a:ext>
                </a:extLst>
              </a:tr>
              <a:tr h="320623">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superintendent per district</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$16,762,870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61459514"/>
                  </a:ext>
                </a:extLst>
              </a:tr>
              <a:tr h="952590">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Range of 6 to 20 program directors (student services, HR/finance, IT, transportation, food services, etc.); minimum of 6 increased by 1 for every 35 teachers above 350, up to a maximum of 20 program directors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$80,307,510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33921840"/>
                  </a:ext>
                </a:extLst>
              </a:tr>
              <a:tr h="967411">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iii. Range of 6 to 20 district staff (student services, HR/finance, IT, transportation, food services, etc.); minimum of 6 increased by 1 for every 35 teachers above 350, up to a maximum of 20 staff</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$42,930,738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9690294"/>
                  </a:ext>
                </a:extLst>
              </a:tr>
              <a:tr h="320623">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6303143"/>
                  </a:ext>
                </a:extLst>
              </a:tr>
              <a:tr h="320623">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B. District Technology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r"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75421749"/>
                  </a:ext>
                </a:extLst>
              </a:tr>
              <a:tr h="353338">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An allocation of $669 per teacher for technology at the district level</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$30,256,947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2685057"/>
                  </a:ext>
                </a:extLst>
              </a:tr>
            </a:tbl>
          </a:graphicData>
        </a:graphic>
      </p:graphicFrame>
      <p:sp>
        <p:nvSpPr>
          <p:cNvPr id="4" name="Slide Number Placeholder 3">
            <a:extLst>
              <a:ext uri="{FF2B5EF4-FFF2-40B4-BE49-F238E27FC236}">
                <a16:creationId xmlns:a16="http://schemas.microsoft.com/office/drawing/2014/main" id="{BB81F368-88C5-4A6C-9004-FA18CAA84AA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971212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3B4BC-55DB-470D-BD67-9B78C62D4513}"/>
              </a:ext>
            </a:extLst>
          </p:cNvPr>
          <p:cNvSpPr>
            <a:spLocks noGrp="1"/>
          </p:cNvSpPr>
          <p:nvPr>
            <p:ph type="title"/>
          </p:nvPr>
        </p:nvSpPr>
        <p:spPr>
          <a:xfrm>
            <a:off x="847165" y="204213"/>
            <a:ext cx="10515600" cy="889481"/>
          </a:xfrm>
        </p:spPr>
        <p:txBody>
          <a:bodyPr>
            <a:normAutofit/>
          </a:bodyPr>
          <a:lstStyle/>
          <a:p>
            <a:r>
              <a:rPr lang="en-US" sz="3200" dirty="0">
                <a:latin typeface="Book Antiqua" panose="02040602050305030304" pitchFamily="18" charset="0"/>
              </a:rPr>
              <a:t>Education Funding Model - Total Cost</a:t>
            </a:r>
          </a:p>
        </p:txBody>
      </p:sp>
      <p:graphicFrame>
        <p:nvGraphicFramePr>
          <p:cNvPr id="4" name="Content Placeholder 3">
            <a:extLst>
              <a:ext uri="{FF2B5EF4-FFF2-40B4-BE49-F238E27FC236}">
                <a16:creationId xmlns:a16="http://schemas.microsoft.com/office/drawing/2014/main" id="{A4F8ED49-B270-4ECB-9C3D-A8732E785B21}"/>
              </a:ext>
            </a:extLst>
          </p:cNvPr>
          <p:cNvGraphicFramePr>
            <a:graphicFrameLocks noGrp="1"/>
          </p:cNvGraphicFramePr>
          <p:nvPr>
            <p:ph idx="1"/>
            <p:extLst>
              <p:ext uri="{D42A27DB-BD31-4B8C-83A1-F6EECF244321}">
                <p14:modId xmlns:p14="http://schemas.microsoft.com/office/powerpoint/2010/main" val="2557125583"/>
              </p:ext>
            </p:extLst>
          </p:nvPr>
        </p:nvGraphicFramePr>
        <p:xfrm>
          <a:off x="941294" y="966189"/>
          <a:ext cx="10506636" cy="5365272"/>
        </p:xfrm>
        <a:graphic>
          <a:graphicData uri="http://schemas.openxmlformats.org/drawingml/2006/table">
            <a:tbl>
              <a:tblPr firstRow="1" firstCol="1" bandRow="1"/>
              <a:tblGrid>
                <a:gridCol w="4332597">
                  <a:extLst>
                    <a:ext uri="{9D8B030D-6E8A-4147-A177-3AD203B41FA5}">
                      <a16:colId xmlns:a16="http://schemas.microsoft.com/office/drawing/2014/main" val="14983693"/>
                    </a:ext>
                  </a:extLst>
                </a:gridCol>
                <a:gridCol w="2228760">
                  <a:extLst>
                    <a:ext uri="{9D8B030D-6E8A-4147-A177-3AD203B41FA5}">
                      <a16:colId xmlns:a16="http://schemas.microsoft.com/office/drawing/2014/main" val="3786210083"/>
                    </a:ext>
                  </a:extLst>
                </a:gridCol>
                <a:gridCol w="1733355">
                  <a:extLst>
                    <a:ext uri="{9D8B030D-6E8A-4147-A177-3AD203B41FA5}">
                      <a16:colId xmlns:a16="http://schemas.microsoft.com/office/drawing/2014/main" val="2342346853"/>
                    </a:ext>
                  </a:extLst>
                </a:gridCol>
                <a:gridCol w="2211924">
                  <a:extLst>
                    <a:ext uri="{9D8B030D-6E8A-4147-A177-3AD203B41FA5}">
                      <a16:colId xmlns:a16="http://schemas.microsoft.com/office/drawing/2014/main" val="292155191"/>
                    </a:ext>
                  </a:extLst>
                </a:gridCol>
              </a:tblGrid>
              <a:tr h="487752">
                <a:tc>
                  <a:txBody>
                    <a:bodyPr/>
                    <a:lstStyle/>
                    <a:p>
                      <a:pPr>
                        <a:lnSpc>
                          <a:spcPct val="107000"/>
                        </a:lnSpc>
                      </a:pPr>
                      <a:endParaRPr lang="en-US" sz="1500" dirty="0">
                        <a:effectLst/>
                        <a:latin typeface="Book Antiqua" panose="02040602050305030304" pitchFamily="18" charset="0"/>
                      </a:endParaRPr>
                    </a:p>
                  </a:txBody>
                  <a:tcPr marL="61580" marR="61580" marT="0" marB="0" anchor="b">
                    <a:lnL>
                      <a:noFill/>
                    </a:lnL>
                    <a:lnR>
                      <a:noFill/>
                    </a:lnR>
                    <a:lnT>
                      <a:noFill/>
                    </a:lnT>
                    <a:lnB>
                      <a:noFill/>
                    </a:lnB>
                  </a:tcPr>
                </a:tc>
                <a:tc>
                  <a:txBody>
                    <a:bodyPr/>
                    <a:lstStyle/>
                    <a:p>
                      <a:pPr marL="0" marR="0" algn="r">
                        <a:lnSpc>
                          <a:spcPct val="107000"/>
                        </a:lnSpc>
                        <a:spcBef>
                          <a:spcPts val="0"/>
                        </a:spcBef>
                        <a:spcAft>
                          <a:spcPts val="0"/>
                        </a:spcAft>
                      </a:pPr>
                      <a:r>
                        <a:rPr lang="en-US" sz="15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Dollars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of Total</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Average Cost</a:t>
                      </a:r>
                    </a:p>
                    <a:p>
                      <a:pPr marL="0" marR="0" algn="ctr">
                        <a:lnSpc>
                          <a:spcPct val="107000"/>
                        </a:lnSpc>
                        <a:spcBef>
                          <a:spcPts val="0"/>
                        </a:spcBef>
                        <a:spcAft>
                          <a:spcPts val="0"/>
                        </a:spcAft>
                      </a:pPr>
                      <a:r>
                        <a:rPr lang="en-US" sz="15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per Student</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extLst>
                  <a:ext uri="{0D108BD9-81ED-4DB2-BD59-A6C34878D82A}">
                    <a16:rowId xmlns:a16="http://schemas.microsoft.com/office/drawing/2014/main" val="3821211769"/>
                  </a:ext>
                </a:extLst>
              </a:tr>
              <a:tr h="243876">
                <a:tc>
                  <a:txBody>
                    <a:bodyPr/>
                    <a:lstStyle/>
                    <a:p>
                      <a:pPr marL="342900" marR="0" lvl="0" indent="-342900">
                        <a:lnSpc>
                          <a:spcPct val="107000"/>
                        </a:lnSpc>
                        <a:spcBef>
                          <a:spcPts val="0"/>
                        </a:spcBef>
                        <a:spcAft>
                          <a:spcPts val="0"/>
                        </a:spcAft>
                        <a:buFont typeface="+mj-lt"/>
                        <a:buAutoNum type="romanUcPeriod"/>
                      </a:pPr>
                      <a:r>
                        <a:rPr lang="en-US" sz="15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b="1" i="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lnL>
                      <a:noFill/>
                    </a:lnL>
                    <a:lnR>
                      <a:noFill/>
                    </a:lnR>
                    <a:lnT>
                      <a:noFill/>
                    </a:lnT>
                    <a:lnB>
                      <a:noFill/>
                    </a:lnB>
                  </a:tcPr>
                </a:tc>
                <a:tc>
                  <a:txBody>
                    <a:bodyPr/>
                    <a:lstStyle/>
                    <a:p>
                      <a:pPr marL="0" marR="0" algn="ctr">
                        <a:lnSpc>
                          <a:spcPct val="107000"/>
                        </a:lnSpc>
                        <a:spcBef>
                          <a:spcPts val="0"/>
                        </a:spcBef>
                        <a:spcAft>
                          <a:spcPts val="0"/>
                        </a:spcAft>
                      </a:pPr>
                      <a:r>
                        <a:rPr lang="en-US" sz="15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lnL>
                      <a:noFill/>
                    </a:lnL>
                    <a:lnR>
                      <a:noFill/>
                    </a:lnR>
                    <a:lnT>
                      <a:noFill/>
                    </a:lnT>
                    <a:lnB>
                      <a:noFill/>
                    </a:lnB>
                  </a:tcPr>
                </a:tc>
                <a:extLst>
                  <a:ext uri="{0D108BD9-81ED-4DB2-BD59-A6C34878D82A}">
                    <a16:rowId xmlns:a16="http://schemas.microsoft.com/office/drawing/2014/main" val="57290214"/>
                  </a:ext>
                </a:extLst>
              </a:tr>
              <a:tr h="243876">
                <a:tc>
                  <a:txBody>
                    <a:bodyPr/>
                    <a:lstStyle/>
                    <a:p>
                      <a:pPr marL="742950" marR="0" lvl="1" indent="-285750">
                        <a:lnSpc>
                          <a:spcPct val="107000"/>
                        </a:lnSpc>
                        <a:spcBef>
                          <a:spcPts val="0"/>
                        </a:spcBef>
                        <a:spcAft>
                          <a:spcPts val="0"/>
                        </a:spcAft>
                        <a:buFont typeface="+mj-lt"/>
                        <a:buAutoNum type="alphaUcPeriod"/>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Classroom &amp; Specialized Instruction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$3,287,691,098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60.2%</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$4,559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1393576260"/>
                  </a:ext>
                </a:extLst>
              </a:tr>
              <a:tr h="243876">
                <a:tc>
                  <a:txBody>
                    <a:bodyPr/>
                    <a:lstStyle/>
                    <a:p>
                      <a:pPr marL="800100" marR="0" lvl="1" indent="-342900">
                        <a:lnSpc>
                          <a:spcPct val="107000"/>
                        </a:lnSpc>
                        <a:spcBef>
                          <a:spcPts val="0"/>
                        </a:spcBef>
                        <a:spcAft>
                          <a:spcPts val="0"/>
                        </a:spcAft>
                        <a:buFont typeface="+mj-lt"/>
                        <a:buAutoNum type="alphaUcPeriod" startAt="2"/>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Instructional Support</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$300,322,861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5.5%</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$416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1962387327"/>
                  </a:ext>
                </a:extLst>
              </a:tr>
              <a:tr h="243876">
                <a:tc>
                  <a:txBody>
                    <a:bodyPr/>
                    <a:lstStyle/>
                    <a:p>
                      <a:pPr marL="800100" marR="0" lvl="1" indent="-342900">
                        <a:lnSpc>
                          <a:spcPct val="107000"/>
                        </a:lnSpc>
                        <a:spcBef>
                          <a:spcPts val="0"/>
                        </a:spcBef>
                        <a:spcAft>
                          <a:spcPts val="0"/>
                        </a:spcAft>
                        <a:buFont typeface="+mj-lt"/>
                        <a:buAutoNum type="alphaUcPeriod" startAt="3"/>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Health Services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$91,410,006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$127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2205724806"/>
                  </a:ext>
                </a:extLst>
              </a:tr>
              <a:tr h="243876">
                <a:tc>
                  <a:txBody>
                    <a:bodyPr/>
                    <a:lstStyle/>
                    <a:p>
                      <a:pPr marL="800100" marR="0" lvl="1" indent="-342900">
                        <a:lnSpc>
                          <a:spcPct val="107000"/>
                        </a:lnSpc>
                        <a:spcBef>
                          <a:spcPts val="0"/>
                        </a:spcBef>
                        <a:spcAft>
                          <a:spcPts val="0"/>
                        </a:spcAft>
                        <a:buFont typeface="+mj-lt"/>
                        <a:buAutoNum type="alphaUcPeriod" startAt="4"/>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School Administration</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$454,954,041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8.3%</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$631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781917495"/>
                  </a:ext>
                </a:extLst>
              </a:tr>
              <a:tr h="243876">
                <a:tc>
                  <a:txBody>
                    <a:bodyPr/>
                    <a:lstStyle/>
                    <a:p>
                      <a:pPr marL="800100" marR="0" lvl="1" indent="-342900">
                        <a:lnSpc>
                          <a:spcPct val="107000"/>
                        </a:lnSpc>
                        <a:spcBef>
                          <a:spcPts val="0"/>
                        </a:spcBef>
                        <a:spcAft>
                          <a:spcPts val="0"/>
                        </a:spcAft>
                        <a:buFont typeface="+mj-lt"/>
                        <a:buAutoNum type="alphaUcPeriod" startAt="5"/>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Classroom Materials &amp; Technology</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$151,284,733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2.8%</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$210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2826507415"/>
                  </a:ext>
                </a:extLst>
              </a:tr>
              <a:tr h="243876">
                <a:tc>
                  <a:txBody>
                    <a:bodyPr/>
                    <a:lstStyle/>
                    <a:p>
                      <a:pPr marL="0" marR="0" algn="just">
                        <a:lnSpc>
                          <a:spcPct val="107000"/>
                        </a:lnSpc>
                        <a:spcBef>
                          <a:spcPts val="0"/>
                        </a:spcBef>
                        <a:spcAft>
                          <a:spcPts val="0"/>
                        </a:spcAft>
                      </a:pPr>
                      <a:r>
                        <a:rPr lang="en-US" sz="15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 Instruction</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78.5%</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$5,943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1342305777"/>
                  </a:ext>
                </a:extLst>
              </a:tr>
              <a:tr h="243876">
                <a:tc>
                  <a:txBody>
                    <a:bodyPr/>
                    <a:lstStyle/>
                    <a:p>
                      <a:pPr>
                        <a:lnSpc>
                          <a:spcPct val="107000"/>
                        </a:lnSpc>
                      </a:pPr>
                      <a:endParaRPr lang="en-US" sz="1500" dirty="0">
                        <a:effectLst/>
                        <a:latin typeface="Book Antiqua" panose="02040602050305030304" pitchFamily="18" charset="0"/>
                      </a:endParaRPr>
                    </a:p>
                  </a:txBody>
                  <a:tcPr marL="61580" marR="61580" marT="0" marB="0" anchor="ctr">
                    <a:lnL>
                      <a:noFill/>
                    </a:lnL>
                    <a:lnR>
                      <a:noFill/>
                    </a:lnR>
                    <a:lnT>
                      <a:noFill/>
                    </a:lnT>
                    <a:lnB>
                      <a:noFill/>
                    </a:lnB>
                  </a:tcPr>
                </a:tc>
                <a:tc>
                  <a:txBody>
                    <a:bodyPr/>
                    <a:lstStyle/>
                    <a:p>
                      <a:pPr algn="r">
                        <a:lnSpc>
                          <a:spcPct val="107000"/>
                        </a:lnSpc>
                      </a:pPr>
                      <a:endParaRPr lang="en-US" sz="1500" dirty="0">
                        <a:effectLst/>
                        <a:latin typeface="Book Antiqua" panose="0204060205030503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a:lnSpc>
                          <a:spcPct val="107000"/>
                        </a:lnSpc>
                      </a:pPr>
                      <a:endParaRPr lang="en-US" sz="1500" dirty="0">
                        <a:effectLst/>
                        <a:latin typeface="Book Antiqua" panose="0204060205030503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3831111291"/>
                  </a:ext>
                </a:extLst>
              </a:tr>
              <a:tr h="243876">
                <a:tc>
                  <a:txBody>
                    <a:bodyPr/>
                    <a:lstStyle/>
                    <a:p>
                      <a:pPr marL="400050" marR="0" lvl="0" indent="-400050">
                        <a:lnSpc>
                          <a:spcPct val="107000"/>
                        </a:lnSpc>
                        <a:spcBef>
                          <a:spcPts val="0"/>
                        </a:spcBef>
                        <a:spcAft>
                          <a:spcPts val="0"/>
                        </a:spcAft>
                        <a:buFont typeface="+mj-lt"/>
                        <a:buAutoNum type="romanUcPeriod" startAt="2"/>
                      </a:pPr>
                      <a:r>
                        <a:rPr lang="en-US" sz="15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1580" marR="61580" marT="0" marB="0" anchor="ctr">
                    <a:lnL>
                      <a:noFill/>
                    </a:lnL>
                    <a:lnR>
                      <a:noFill/>
                    </a:lnR>
                    <a:lnT>
                      <a:noFill/>
                    </a:lnT>
                    <a:lnB>
                      <a:noFill/>
                    </a:lnB>
                  </a:tcPr>
                </a:tc>
                <a:extLst>
                  <a:ext uri="{0D108BD9-81ED-4DB2-BD59-A6C34878D82A}">
                    <a16:rowId xmlns:a16="http://schemas.microsoft.com/office/drawing/2014/main" val="1760056905"/>
                  </a:ext>
                </a:extLst>
              </a:tr>
              <a:tr h="243876">
                <a:tc>
                  <a:txBody>
                    <a:bodyPr/>
                    <a:lstStyle/>
                    <a:p>
                      <a:pPr marL="742950" marR="0" lvl="1" indent="-285750">
                        <a:lnSpc>
                          <a:spcPct val="107000"/>
                        </a:lnSpc>
                        <a:spcBef>
                          <a:spcPts val="0"/>
                        </a:spcBef>
                        <a:spcAft>
                          <a:spcPts val="0"/>
                        </a:spcAft>
                        <a:buFont typeface="+mj-lt"/>
                        <a:buAutoNum type="alphaUcPeriod"/>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Facilities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$709,157,789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13.0%</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$983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785855728"/>
                  </a:ext>
                </a:extLst>
              </a:tr>
              <a:tr h="243876">
                <a:tc>
                  <a:txBody>
                    <a:bodyPr/>
                    <a:lstStyle/>
                    <a:p>
                      <a:pPr marL="800100" marR="0" lvl="1" indent="-342900">
                        <a:lnSpc>
                          <a:spcPct val="107000"/>
                        </a:lnSpc>
                        <a:spcBef>
                          <a:spcPts val="0"/>
                        </a:spcBef>
                        <a:spcAft>
                          <a:spcPts val="0"/>
                        </a:spcAft>
                        <a:buFont typeface="+mj-lt"/>
                        <a:buAutoNum type="alphaUcPeriod" startAt="2"/>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Security and Safety</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$79,629,816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1.5%</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$110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2641793515"/>
                  </a:ext>
                </a:extLst>
              </a:tr>
              <a:tr h="243876">
                <a:tc>
                  <a:txBody>
                    <a:bodyPr/>
                    <a:lstStyle/>
                    <a:p>
                      <a:pPr marL="800100" marR="0" lvl="1" indent="-342900">
                        <a:lnSpc>
                          <a:spcPct val="107000"/>
                        </a:lnSpc>
                        <a:spcBef>
                          <a:spcPts val="0"/>
                        </a:spcBef>
                        <a:spcAft>
                          <a:spcPts val="0"/>
                        </a:spcAft>
                        <a:buFont typeface="+mj-lt"/>
                        <a:buAutoNum type="alphaUcPeriod" startAt="3"/>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Transportation</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$217,015,590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4.0%</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$301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450740206"/>
                  </a:ext>
                </a:extLst>
              </a:tr>
              <a:tr h="243876">
                <a:tc>
                  <a:txBody>
                    <a:bodyPr/>
                    <a:lstStyle/>
                    <a:p>
                      <a:pPr marL="0" marR="0" algn="just">
                        <a:lnSpc>
                          <a:spcPct val="107000"/>
                        </a:lnSpc>
                        <a:spcBef>
                          <a:spcPts val="0"/>
                        </a:spcBef>
                        <a:spcAft>
                          <a:spcPts val="0"/>
                        </a:spcAft>
                      </a:pPr>
                      <a:r>
                        <a:rPr lang="en-US" sz="15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 Facilities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18.4%</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$1,395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3283212441"/>
                  </a:ext>
                </a:extLst>
              </a:tr>
              <a:tr h="243876">
                <a:tc>
                  <a:txBody>
                    <a:bodyPr/>
                    <a:lstStyle/>
                    <a:p>
                      <a:pPr>
                        <a:lnSpc>
                          <a:spcPct val="107000"/>
                        </a:lnSpc>
                      </a:pPr>
                      <a:endParaRPr lang="en-US" sz="1500" dirty="0">
                        <a:effectLst/>
                        <a:latin typeface="Book Antiqua" panose="02040602050305030304" pitchFamily="18" charset="0"/>
                      </a:endParaRPr>
                    </a:p>
                  </a:txBody>
                  <a:tcPr marL="61580" marR="61580" marT="0" marB="0" anchor="ctr">
                    <a:lnL>
                      <a:noFill/>
                    </a:lnL>
                    <a:lnR>
                      <a:noFill/>
                    </a:lnR>
                    <a:lnT>
                      <a:noFill/>
                    </a:lnT>
                    <a:lnB>
                      <a:noFill/>
                    </a:lnB>
                  </a:tcPr>
                </a:tc>
                <a:tc>
                  <a:txBody>
                    <a:bodyPr/>
                    <a:lstStyle/>
                    <a:p>
                      <a:pPr algn="r">
                        <a:lnSpc>
                          <a:spcPct val="107000"/>
                        </a:lnSpc>
                      </a:pPr>
                      <a:endParaRPr lang="en-US" sz="1500" dirty="0">
                        <a:effectLst/>
                        <a:latin typeface="Book Antiqua" panose="0204060205030503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a:lnSpc>
                          <a:spcPct val="107000"/>
                        </a:lnSpc>
                      </a:pPr>
                      <a:endParaRPr lang="en-US" sz="1500" dirty="0">
                        <a:effectLst/>
                        <a:latin typeface="Book Antiqua" panose="0204060205030503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4240252219"/>
                  </a:ext>
                </a:extLst>
              </a:tr>
              <a:tr h="243876">
                <a:tc>
                  <a:txBody>
                    <a:bodyPr/>
                    <a:lstStyle/>
                    <a:p>
                      <a:pPr marL="400050" marR="0" lvl="0" indent="-400050">
                        <a:lnSpc>
                          <a:spcPct val="107000"/>
                        </a:lnSpc>
                        <a:spcBef>
                          <a:spcPts val="0"/>
                        </a:spcBef>
                        <a:spcAft>
                          <a:spcPts val="0"/>
                        </a:spcAft>
                        <a:buFont typeface="+mj-lt"/>
                        <a:buAutoNum type="romanUcPeriod" startAt="3"/>
                      </a:pPr>
                      <a:r>
                        <a:rPr lang="en-US" sz="15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Services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1580" marR="61580" marT="0" marB="0" anchor="ctr">
                    <a:lnL>
                      <a:noFill/>
                    </a:lnL>
                    <a:lnR>
                      <a:noFill/>
                    </a:lnR>
                    <a:lnT>
                      <a:noFill/>
                    </a:lnT>
                    <a:lnB>
                      <a:noFill/>
                    </a:lnB>
                  </a:tcPr>
                </a:tc>
                <a:extLst>
                  <a:ext uri="{0D108BD9-81ED-4DB2-BD59-A6C34878D82A}">
                    <a16:rowId xmlns:a16="http://schemas.microsoft.com/office/drawing/2014/main" val="613495129"/>
                  </a:ext>
                </a:extLst>
              </a:tr>
              <a:tr h="243876">
                <a:tc>
                  <a:txBody>
                    <a:bodyPr/>
                    <a:lstStyle/>
                    <a:p>
                      <a:pPr marL="742950" marR="0" lvl="1" indent="-285750">
                        <a:lnSpc>
                          <a:spcPct val="107000"/>
                        </a:lnSpc>
                        <a:spcBef>
                          <a:spcPts val="0"/>
                        </a:spcBef>
                        <a:spcAft>
                          <a:spcPts val="0"/>
                        </a:spcAft>
                        <a:buFont typeface="+mj-lt"/>
                        <a:buAutoNum type="alphaUcPeriod"/>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District Leadership &amp; Services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$140,001,118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2.6%</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$194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4070453055"/>
                  </a:ext>
                </a:extLst>
              </a:tr>
              <a:tr h="243876">
                <a:tc>
                  <a:txBody>
                    <a:bodyPr/>
                    <a:lstStyle/>
                    <a:p>
                      <a:pPr marL="800100" marR="0" lvl="1" indent="-342900">
                        <a:lnSpc>
                          <a:spcPct val="107000"/>
                        </a:lnSpc>
                        <a:spcBef>
                          <a:spcPts val="0"/>
                        </a:spcBef>
                        <a:spcAft>
                          <a:spcPts val="0"/>
                        </a:spcAft>
                        <a:buFont typeface="+mj-lt"/>
                        <a:buAutoNum type="alphaUcPeriod" startAt="2"/>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Technology</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$30,256,947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0.6%</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2862579780"/>
                  </a:ext>
                </a:extLst>
              </a:tr>
              <a:tr h="243876">
                <a:tc>
                  <a:txBody>
                    <a:bodyPr/>
                    <a:lstStyle/>
                    <a:p>
                      <a:pPr marL="0" marR="0">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 District Services</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3.1%</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$236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3727728970"/>
                  </a:ext>
                </a:extLst>
              </a:tr>
              <a:tr h="243876">
                <a:tc>
                  <a:txBody>
                    <a:bodyPr/>
                    <a:lstStyle/>
                    <a:p>
                      <a:pPr marL="0" marR="0">
                        <a:lnSpc>
                          <a:spcPct val="107000"/>
                        </a:lnSpc>
                        <a:spcBef>
                          <a:spcPts val="0"/>
                        </a:spcBef>
                        <a:spcAft>
                          <a:spcPts val="0"/>
                        </a:spcAft>
                      </a:pPr>
                      <a:r>
                        <a:rPr lang="en-US" sz="15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1890287121"/>
                  </a:ext>
                </a:extLst>
              </a:tr>
              <a:tr h="243876">
                <a:tc>
                  <a:txBody>
                    <a:bodyPr/>
                    <a:lstStyle/>
                    <a:p>
                      <a:pPr marL="0" marR="0">
                        <a:lnSpc>
                          <a:spcPct val="107000"/>
                        </a:lnSpc>
                        <a:spcBef>
                          <a:spcPts val="0"/>
                        </a:spcBef>
                        <a:spcAft>
                          <a:spcPts val="0"/>
                        </a:spcAft>
                      </a:pPr>
                      <a:r>
                        <a:rPr lang="en-US" sz="15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r">
                        <a:lnSpc>
                          <a:spcPct val="107000"/>
                        </a:lnSpc>
                        <a:spcBef>
                          <a:spcPts val="0"/>
                        </a:spcBef>
                        <a:spcAft>
                          <a:spcPts val="0"/>
                        </a:spcAft>
                      </a:pPr>
                      <a:r>
                        <a:rPr lang="en-US" sz="15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b">
                    <a:lnL>
                      <a:noFill/>
                    </a:lnL>
                    <a:lnR>
                      <a:noFill/>
                    </a:lnR>
                    <a:lnT>
                      <a:noFill/>
                    </a:lnT>
                    <a:lnB>
                      <a:noFill/>
                    </a:lnB>
                  </a:tcPr>
                </a:tc>
                <a:tc>
                  <a:txBody>
                    <a:bodyPr/>
                    <a:lstStyle/>
                    <a:p>
                      <a:pPr marL="0" marR="0" algn="ctr">
                        <a:lnSpc>
                          <a:spcPct val="107000"/>
                        </a:lnSpc>
                        <a:spcBef>
                          <a:spcPts val="0"/>
                        </a:spcBef>
                        <a:spcAft>
                          <a:spcPts val="0"/>
                        </a:spcAft>
                      </a:pPr>
                      <a:r>
                        <a:rPr lang="en-US" sz="15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100.0%</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tc>
                  <a:txBody>
                    <a:bodyPr/>
                    <a:lstStyle/>
                    <a:p>
                      <a:pPr marL="0" marR="0" algn="ctr">
                        <a:lnSpc>
                          <a:spcPct val="107000"/>
                        </a:lnSpc>
                        <a:spcBef>
                          <a:spcPts val="0"/>
                        </a:spcBef>
                        <a:spcAft>
                          <a:spcPts val="0"/>
                        </a:spcAft>
                      </a:pPr>
                      <a:r>
                        <a:rPr lang="en-US" sz="15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$7,574 </a:t>
                      </a:r>
                      <a:endParaRPr lang="en-US" sz="15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1580" marR="61580" marT="0" marB="0" anchor="ctr">
                    <a:lnL>
                      <a:noFill/>
                    </a:lnL>
                    <a:lnR>
                      <a:noFill/>
                    </a:lnR>
                    <a:lnT>
                      <a:noFill/>
                    </a:lnT>
                    <a:lnB>
                      <a:noFill/>
                    </a:lnB>
                  </a:tcPr>
                </a:tc>
                <a:extLst>
                  <a:ext uri="{0D108BD9-81ED-4DB2-BD59-A6C34878D82A}">
                    <a16:rowId xmlns:a16="http://schemas.microsoft.com/office/drawing/2014/main" val="1557918656"/>
                  </a:ext>
                </a:extLst>
              </a:tr>
            </a:tbl>
          </a:graphicData>
        </a:graphic>
      </p:graphicFrame>
      <p:sp>
        <p:nvSpPr>
          <p:cNvPr id="5" name="Slide Number Placeholder 4">
            <a:extLst>
              <a:ext uri="{FF2B5EF4-FFF2-40B4-BE49-F238E27FC236}">
                <a16:creationId xmlns:a16="http://schemas.microsoft.com/office/drawing/2014/main" id="{6B630486-33B7-4C8B-97C1-FC008A7681A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926613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1780"/>
          </a:xfrm>
        </p:spPr>
        <p:txBody>
          <a:bodyPr>
            <a:normAutofit/>
          </a:bodyPr>
          <a:lstStyle/>
          <a:p>
            <a:r>
              <a:rPr lang="en-US" sz="3600" dirty="0"/>
              <a:t>Education Funding Model - Cost Summary</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765996960"/>
              </p:ext>
            </p:extLst>
          </p:nvPr>
        </p:nvGraphicFramePr>
        <p:xfrm>
          <a:off x="387797" y="1195138"/>
          <a:ext cx="10945234" cy="4179807"/>
        </p:xfrm>
        <a:graphic>
          <a:graphicData uri="http://schemas.openxmlformats.org/drawingml/2006/table">
            <a:tbl>
              <a:tblPr firstRow="1" firstCol="1" bandRow="1"/>
              <a:tblGrid>
                <a:gridCol w="1862412">
                  <a:extLst>
                    <a:ext uri="{9D8B030D-6E8A-4147-A177-3AD203B41FA5}">
                      <a16:colId xmlns:a16="http://schemas.microsoft.com/office/drawing/2014/main" val="569015645"/>
                    </a:ext>
                  </a:extLst>
                </a:gridCol>
                <a:gridCol w="1463040">
                  <a:extLst>
                    <a:ext uri="{9D8B030D-6E8A-4147-A177-3AD203B41FA5}">
                      <a16:colId xmlns:a16="http://schemas.microsoft.com/office/drawing/2014/main" val="4266319130"/>
                    </a:ext>
                  </a:extLst>
                </a:gridCol>
                <a:gridCol w="1005840">
                  <a:extLst>
                    <a:ext uri="{9D8B030D-6E8A-4147-A177-3AD203B41FA5}">
                      <a16:colId xmlns:a16="http://schemas.microsoft.com/office/drawing/2014/main" val="3367834064"/>
                    </a:ext>
                  </a:extLst>
                </a:gridCol>
                <a:gridCol w="1431096">
                  <a:extLst>
                    <a:ext uri="{9D8B030D-6E8A-4147-A177-3AD203B41FA5}">
                      <a16:colId xmlns:a16="http://schemas.microsoft.com/office/drawing/2014/main" val="233911346"/>
                    </a:ext>
                  </a:extLst>
                </a:gridCol>
                <a:gridCol w="1005840">
                  <a:extLst>
                    <a:ext uri="{9D8B030D-6E8A-4147-A177-3AD203B41FA5}">
                      <a16:colId xmlns:a16="http://schemas.microsoft.com/office/drawing/2014/main" val="1340963467"/>
                    </a:ext>
                  </a:extLst>
                </a:gridCol>
                <a:gridCol w="822960">
                  <a:extLst>
                    <a:ext uri="{9D8B030D-6E8A-4147-A177-3AD203B41FA5}">
                      <a16:colId xmlns:a16="http://schemas.microsoft.com/office/drawing/2014/main" val="4189914795"/>
                    </a:ext>
                  </a:extLst>
                </a:gridCol>
                <a:gridCol w="1525246">
                  <a:extLst>
                    <a:ext uri="{9D8B030D-6E8A-4147-A177-3AD203B41FA5}">
                      <a16:colId xmlns:a16="http://schemas.microsoft.com/office/drawing/2014/main" val="4145412351"/>
                    </a:ext>
                  </a:extLst>
                </a:gridCol>
                <a:gridCol w="1005840">
                  <a:extLst>
                    <a:ext uri="{9D8B030D-6E8A-4147-A177-3AD203B41FA5}">
                      <a16:colId xmlns:a16="http://schemas.microsoft.com/office/drawing/2014/main" val="3888061922"/>
                    </a:ext>
                  </a:extLst>
                </a:gridCol>
                <a:gridCol w="822960">
                  <a:extLst>
                    <a:ext uri="{9D8B030D-6E8A-4147-A177-3AD203B41FA5}">
                      <a16:colId xmlns:a16="http://schemas.microsoft.com/office/drawing/2014/main" val="856426849"/>
                    </a:ext>
                  </a:extLst>
                </a:gridCol>
              </a:tblGrid>
              <a:tr h="1100342">
                <a:tc>
                  <a:txBody>
                    <a:bodyPr/>
                    <a:lstStyle/>
                    <a:p>
                      <a:pPr marL="0" marR="0" algn="l">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Cost</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Cost Per Student</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State Share</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State Share Per Student</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effectLst/>
                          <a:latin typeface="Book Antiqua" panose="02040602050305030304" pitchFamily="18" charset="0"/>
                          <a:ea typeface="Calibri" panose="020F0502020204030204" pitchFamily="34" charset="0"/>
                          <a:cs typeface="Times New Roman" panose="02020603050405020304" pitchFamily="18" charset="0"/>
                        </a:rPr>
                        <a:t>State %</a:t>
                      </a: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Local Share</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Local Share Per Student</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dirty="0">
                          <a:effectLst/>
                          <a:latin typeface="Book Antiqua" panose="02040602050305030304" pitchFamily="18" charset="0"/>
                          <a:ea typeface="Calibri" panose="020F0502020204030204" pitchFamily="34" charset="0"/>
                          <a:cs typeface="Times New Roman" panose="02020603050405020304" pitchFamily="18" charset="0"/>
                        </a:rPr>
                        <a:t>Local %</a:t>
                      </a: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4521626"/>
                  </a:ext>
                </a:extLst>
              </a:tr>
              <a:tr h="733561">
                <a:tc>
                  <a:txBody>
                    <a:bodyPr/>
                    <a:lstStyle/>
                    <a:p>
                      <a:pPr marL="0" marR="0" algn="l">
                        <a:lnSpc>
                          <a:spcPct val="107000"/>
                        </a:lnSpc>
                        <a:spcBef>
                          <a:spcPts val="0"/>
                        </a:spcBef>
                        <a:spcAft>
                          <a:spcPts val="0"/>
                        </a:spcAft>
                      </a:pPr>
                      <a:r>
                        <a:rPr lang="en-US" sz="1600" b="0" i="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–Instruction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$5,943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$3,322,243,461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$4,607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$963,419,278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$1,336 </a:t>
                      </a:r>
                      <a:endParaRPr lang="en-US" sz="1600" b="0" i="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16689554"/>
                  </a:ext>
                </a:extLst>
              </a:tr>
              <a:tr h="733561">
                <a:tc>
                  <a:txBody>
                    <a:bodyPr/>
                    <a:lstStyle/>
                    <a:p>
                      <a:pPr marL="0" marR="0" algn="l">
                        <a:lnSpc>
                          <a:spcPct val="107000"/>
                        </a:lnSpc>
                        <a:spcBef>
                          <a:spcPts val="0"/>
                        </a:spcBef>
                        <a:spcAft>
                          <a:spcPts val="0"/>
                        </a:spcAft>
                      </a:pPr>
                      <a:r>
                        <a:rPr lang="en-US" sz="1600" b="0" i="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–Facilities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$1,395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$779,698,098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$1,081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$226,105,097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$314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13248951"/>
                  </a:ext>
                </a:extLst>
              </a:tr>
              <a:tr h="366781">
                <a:tc>
                  <a:txBody>
                    <a:bodyPr/>
                    <a:lstStyle/>
                    <a:p>
                      <a:pPr marL="0" marR="0" algn="l">
                        <a:lnSpc>
                          <a:spcPct val="107000"/>
                        </a:lnSpc>
                        <a:spcBef>
                          <a:spcPts val="0"/>
                        </a:spcBef>
                        <a:spcAft>
                          <a:spcPts val="0"/>
                        </a:spcAft>
                      </a:pPr>
                      <a:r>
                        <a:rPr lang="en-US" sz="1600" b="0" i="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 District Services</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$236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$131,983,960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$183 </a:t>
                      </a:r>
                      <a:endParaRPr lang="en-US" sz="1600" b="0" i="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77.5%</a:t>
                      </a:r>
                    </a:p>
                    <a:p>
                      <a:pPr marL="0" marR="0" algn="ctr">
                        <a:lnSpc>
                          <a:spcPct val="107000"/>
                        </a:lnSpc>
                        <a:spcBef>
                          <a:spcPts val="0"/>
                        </a:spcBef>
                        <a:spcAft>
                          <a:spcPts val="0"/>
                        </a:spcAft>
                      </a:pP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$38,274,104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$53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6670827"/>
                  </a:ext>
                </a:extLst>
              </a:tr>
              <a:tr h="366781">
                <a:tc>
                  <a:txBody>
                    <a:bodyPr/>
                    <a:lstStyle/>
                    <a:p>
                      <a:pPr marL="0" marR="0" algn="l">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0" i="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endParaRPr lang="en-US" sz="1600" b="0" i="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5842460"/>
                  </a:ext>
                </a:extLst>
              </a:tr>
              <a:tr h="733561">
                <a:tc>
                  <a:txBody>
                    <a:bodyPr/>
                    <a:lstStyle/>
                    <a:p>
                      <a:pPr marL="0" marR="0" algn="l">
                        <a:lnSpc>
                          <a:spcPct val="107000"/>
                        </a:lnSpc>
                        <a:spcBef>
                          <a:spcPts val="0"/>
                        </a:spcBef>
                        <a:spcAft>
                          <a:spcPts val="0"/>
                        </a:spcAft>
                      </a:pPr>
                      <a:r>
                        <a:rPr lang="en-US" sz="16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$7,574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$4,233,925,519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1">
                          <a:solidFill>
                            <a:srgbClr val="000000"/>
                          </a:solidFill>
                          <a:effectLst/>
                          <a:latin typeface="Book Antiqua" panose="02040602050305030304" pitchFamily="18" charset="0"/>
                          <a:ea typeface="Calibri" panose="020F0502020204030204" pitchFamily="34" charset="0"/>
                          <a:cs typeface="Calibri" panose="020F0502020204030204" pitchFamily="34" charset="0"/>
                        </a:rPr>
                        <a:t>$5,871 </a:t>
                      </a:r>
                      <a:endParaRPr lang="en-US" sz="160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77.5%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7000"/>
                        </a:lnSpc>
                        <a:spcBef>
                          <a:spcPts val="0"/>
                        </a:spcBef>
                        <a:spcAft>
                          <a:spcPts val="0"/>
                        </a:spcAft>
                      </a:pPr>
                      <a:r>
                        <a:rPr lang="en-US" sz="16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$1,227,798,479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16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$1,703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b="0" i="0" dirty="0">
                          <a:effectLst/>
                          <a:latin typeface="Book Antiqua" panose="02040602050305030304" pitchFamily="18" charset="0"/>
                          <a:ea typeface="Calibri" panose="020F0502020204030204" pitchFamily="34" charset="0"/>
                          <a:cs typeface="Times New Roman" panose="02020603050405020304" pitchFamily="18" charset="0"/>
                        </a:rPr>
                        <a:t>22.5%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52289" marR="5228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1897649"/>
                  </a:ext>
                </a:extLst>
              </a:tr>
            </a:tbl>
          </a:graphicData>
        </a:graphic>
      </p:graphicFrame>
    </p:spTree>
    <p:extLst>
      <p:ext uri="{BB962C8B-B14F-4D97-AF65-F5344CB8AC3E}">
        <p14:creationId xmlns:p14="http://schemas.microsoft.com/office/powerpoint/2010/main" val="1239234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1108-24DA-4EC3-918F-2B19F3167528}"/>
              </a:ext>
            </a:extLst>
          </p:cNvPr>
          <p:cNvSpPr>
            <a:spLocks noGrp="1"/>
          </p:cNvSpPr>
          <p:nvPr>
            <p:ph type="title"/>
          </p:nvPr>
        </p:nvSpPr>
        <p:spPr>
          <a:xfrm>
            <a:off x="874059" y="221691"/>
            <a:ext cx="10419826" cy="1052614"/>
          </a:xfrm>
        </p:spPr>
        <p:txBody>
          <a:bodyPr>
            <a:normAutofit/>
          </a:bodyPr>
          <a:lstStyle/>
          <a:p>
            <a:r>
              <a:rPr lang="en-US" sz="3200" dirty="0">
                <a:latin typeface="Book Antiqua" panose="02040602050305030304" pitchFamily="18" charset="0"/>
              </a:rPr>
              <a:t>Education Funding Model – State and Local Share </a:t>
            </a:r>
            <a:endParaRPr lang="en-US" sz="2800" dirty="0">
              <a:latin typeface="Book Antiqua" panose="02040602050305030304" pitchFamily="18" charset="0"/>
            </a:endParaRPr>
          </a:p>
        </p:txBody>
      </p:sp>
      <p:graphicFrame>
        <p:nvGraphicFramePr>
          <p:cNvPr id="4" name="Content Placeholder 3">
            <a:extLst>
              <a:ext uri="{FF2B5EF4-FFF2-40B4-BE49-F238E27FC236}">
                <a16:creationId xmlns:a16="http://schemas.microsoft.com/office/drawing/2014/main" id="{1A16D8C9-9E60-426D-8A5B-41E208D03BBE}"/>
              </a:ext>
            </a:extLst>
          </p:cNvPr>
          <p:cNvGraphicFramePr>
            <a:graphicFrameLocks noGrp="1"/>
          </p:cNvGraphicFramePr>
          <p:nvPr>
            <p:ph idx="1"/>
            <p:extLst>
              <p:ext uri="{D42A27DB-BD31-4B8C-83A1-F6EECF244321}">
                <p14:modId xmlns:p14="http://schemas.microsoft.com/office/powerpoint/2010/main" val="398127540"/>
              </p:ext>
            </p:extLst>
          </p:nvPr>
        </p:nvGraphicFramePr>
        <p:xfrm>
          <a:off x="615500" y="986119"/>
          <a:ext cx="10936943" cy="5228225"/>
        </p:xfrm>
        <a:graphic>
          <a:graphicData uri="http://schemas.openxmlformats.org/drawingml/2006/table">
            <a:tbl>
              <a:tblPr firstRow="1" firstCol="1" bandRow="1"/>
              <a:tblGrid>
                <a:gridCol w="2850697">
                  <a:extLst>
                    <a:ext uri="{9D8B030D-6E8A-4147-A177-3AD203B41FA5}">
                      <a16:colId xmlns:a16="http://schemas.microsoft.com/office/drawing/2014/main" val="3138822650"/>
                    </a:ext>
                  </a:extLst>
                </a:gridCol>
                <a:gridCol w="1348625">
                  <a:extLst>
                    <a:ext uri="{9D8B030D-6E8A-4147-A177-3AD203B41FA5}">
                      <a16:colId xmlns:a16="http://schemas.microsoft.com/office/drawing/2014/main" val="3334835499"/>
                    </a:ext>
                  </a:extLst>
                </a:gridCol>
                <a:gridCol w="1164611">
                  <a:extLst>
                    <a:ext uri="{9D8B030D-6E8A-4147-A177-3AD203B41FA5}">
                      <a16:colId xmlns:a16="http://schemas.microsoft.com/office/drawing/2014/main" val="4225223018"/>
                    </a:ext>
                  </a:extLst>
                </a:gridCol>
                <a:gridCol w="1210461">
                  <a:extLst>
                    <a:ext uri="{9D8B030D-6E8A-4147-A177-3AD203B41FA5}">
                      <a16:colId xmlns:a16="http://schemas.microsoft.com/office/drawing/2014/main" val="1523584441"/>
                    </a:ext>
                  </a:extLst>
                </a:gridCol>
                <a:gridCol w="1210461">
                  <a:extLst>
                    <a:ext uri="{9D8B030D-6E8A-4147-A177-3AD203B41FA5}">
                      <a16:colId xmlns:a16="http://schemas.microsoft.com/office/drawing/2014/main" val="1536562420"/>
                    </a:ext>
                  </a:extLst>
                </a:gridCol>
                <a:gridCol w="1071074">
                  <a:extLst>
                    <a:ext uri="{9D8B030D-6E8A-4147-A177-3AD203B41FA5}">
                      <a16:colId xmlns:a16="http://schemas.microsoft.com/office/drawing/2014/main" val="1078227821"/>
                    </a:ext>
                  </a:extLst>
                </a:gridCol>
                <a:gridCol w="1112646">
                  <a:extLst>
                    <a:ext uri="{9D8B030D-6E8A-4147-A177-3AD203B41FA5}">
                      <a16:colId xmlns:a16="http://schemas.microsoft.com/office/drawing/2014/main" val="2309657315"/>
                    </a:ext>
                  </a:extLst>
                </a:gridCol>
                <a:gridCol w="968368">
                  <a:extLst>
                    <a:ext uri="{9D8B030D-6E8A-4147-A177-3AD203B41FA5}">
                      <a16:colId xmlns:a16="http://schemas.microsoft.com/office/drawing/2014/main" val="2801258820"/>
                    </a:ext>
                  </a:extLst>
                </a:gridCol>
              </a:tblGrid>
              <a:tr h="423972">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State Share Per Student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State Share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Local Share Per Student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Local Share Per Student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Local Millage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extLst>
                  <a:ext uri="{0D108BD9-81ED-4DB2-BD59-A6C34878D82A}">
                    <a16:rowId xmlns:a16="http://schemas.microsoft.com/office/drawing/2014/main" val="1609617452"/>
                  </a:ext>
                </a:extLst>
              </a:tr>
              <a:tr h="208901">
                <a:tc>
                  <a:txBody>
                    <a:bodyPr/>
                    <a:lstStyle/>
                    <a:p>
                      <a:pPr marL="342900" marR="0" lvl="0" indent="-342900" algn="l">
                        <a:lnSpc>
                          <a:spcPct val="107000"/>
                        </a:lnSpc>
                        <a:spcBef>
                          <a:spcPts val="0"/>
                        </a:spcBef>
                        <a:spcAft>
                          <a:spcPts val="0"/>
                        </a:spcAft>
                        <a:buFont typeface="+mj-lt"/>
                        <a:buAutoNum type="romanUcPeriod"/>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ctr">
                        <a:lnSpc>
                          <a:spcPct val="107000"/>
                        </a:lnSpc>
                        <a:spcBef>
                          <a:spcPts val="0"/>
                        </a:spcBef>
                        <a:spcAft>
                          <a:spcPts val="0"/>
                        </a:spcAft>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extLst>
                  <a:ext uri="{0D108BD9-81ED-4DB2-BD59-A6C34878D82A}">
                    <a16:rowId xmlns:a16="http://schemas.microsoft.com/office/drawing/2014/main" val="2803652530"/>
                  </a:ext>
                </a:extLst>
              </a:tr>
              <a:tr h="423972">
                <a:tc>
                  <a:txBody>
                    <a:bodyPr/>
                    <a:lstStyle/>
                    <a:p>
                      <a:pPr marL="742950" marR="0" lvl="1" indent="-285750" algn="l">
                        <a:lnSpc>
                          <a:spcPct val="107000"/>
                        </a:lnSpc>
                        <a:spcBef>
                          <a:spcPts val="0"/>
                        </a:spcBef>
                        <a:spcAft>
                          <a:spcPts val="0"/>
                        </a:spcAft>
                        <a:buFont typeface="+mj-lt"/>
                        <a:buAutoNum type="alphaUcPeriod"/>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Classroom &amp; Sp. Instruction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$2,548,616,379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$3,534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$739,074,719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$1,025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45.1 </a:t>
                      </a:r>
                    </a:p>
                  </a:txBody>
                  <a:tcPr marL="63304" marR="63304" marT="0" marB="0">
                    <a:lnL>
                      <a:noFill/>
                    </a:lnL>
                    <a:lnR>
                      <a:noFill/>
                    </a:lnR>
                    <a:lnT>
                      <a:noFill/>
                    </a:lnT>
                    <a:lnB>
                      <a:noFill/>
                    </a:lnB>
                  </a:tcPr>
                </a:tc>
                <a:extLst>
                  <a:ext uri="{0D108BD9-81ED-4DB2-BD59-A6C34878D82A}">
                    <a16:rowId xmlns:a16="http://schemas.microsoft.com/office/drawing/2014/main" val="121262348"/>
                  </a:ext>
                </a:extLst>
              </a:tr>
              <a:tr h="207920">
                <a:tc>
                  <a:txBody>
                    <a:bodyPr/>
                    <a:lstStyle/>
                    <a:p>
                      <a:pPr marL="742950" marR="0" lvl="1" indent="-285750" algn="l">
                        <a:lnSpc>
                          <a:spcPct val="107000"/>
                        </a:lnSpc>
                        <a:spcBef>
                          <a:spcPts val="0"/>
                        </a:spcBef>
                        <a:spcAft>
                          <a:spcPts val="0"/>
                        </a:spcAft>
                        <a:buFont typeface="+mj-lt"/>
                        <a:buAutoNum type="alphaUcPeriod" startAt="2"/>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Instructional Support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$232,810,121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$323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$67,512,740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$94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4.1 </a:t>
                      </a:r>
                    </a:p>
                  </a:txBody>
                  <a:tcPr marL="63304" marR="63304" marT="0" marB="0">
                    <a:lnL>
                      <a:noFill/>
                    </a:lnL>
                    <a:lnR>
                      <a:noFill/>
                    </a:lnR>
                    <a:lnT>
                      <a:noFill/>
                    </a:lnT>
                    <a:lnB>
                      <a:noFill/>
                    </a:lnB>
                  </a:tcPr>
                </a:tc>
                <a:extLst>
                  <a:ext uri="{0D108BD9-81ED-4DB2-BD59-A6C34878D82A}">
                    <a16:rowId xmlns:a16="http://schemas.microsoft.com/office/drawing/2014/main" val="2297461580"/>
                  </a:ext>
                </a:extLst>
              </a:tr>
              <a:tr h="207920">
                <a:tc>
                  <a:txBody>
                    <a:bodyPr/>
                    <a:lstStyle/>
                    <a:p>
                      <a:pPr marL="742950" marR="0" lvl="1" indent="-285750" algn="l">
                        <a:lnSpc>
                          <a:spcPct val="107000"/>
                        </a:lnSpc>
                        <a:spcBef>
                          <a:spcPts val="0"/>
                        </a:spcBef>
                        <a:spcAft>
                          <a:spcPts val="0"/>
                        </a:spcAft>
                        <a:buFont typeface="+mj-lt"/>
                        <a:buAutoNum type="alphaUcPeriod" startAt="3"/>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Health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$70,860,988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$98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$20,549,018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1.3 </a:t>
                      </a:r>
                    </a:p>
                  </a:txBody>
                  <a:tcPr marL="63304" marR="63304" marT="0" marB="0">
                    <a:lnL>
                      <a:noFill/>
                    </a:lnL>
                    <a:lnR>
                      <a:noFill/>
                    </a:lnR>
                    <a:lnT>
                      <a:noFill/>
                    </a:lnT>
                    <a:lnB>
                      <a:noFill/>
                    </a:lnB>
                  </a:tcPr>
                </a:tc>
                <a:extLst>
                  <a:ext uri="{0D108BD9-81ED-4DB2-BD59-A6C34878D82A}">
                    <a16:rowId xmlns:a16="http://schemas.microsoft.com/office/drawing/2014/main" val="388544271"/>
                  </a:ext>
                </a:extLst>
              </a:tr>
              <a:tr h="207920">
                <a:tc>
                  <a:txBody>
                    <a:bodyPr/>
                    <a:lstStyle/>
                    <a:p>
                      <a:pPr marL="742950" marR="0" lvl="1" indent="-285750" algn="l">
                        <a:lnSpc>
                          <a:spcPct val="107000"/>
                        </a:lnSpc>
                        <a:spcBef>
                          <a:spcPts val="0"/>
                        </a:spcBef>
                        <a:spcAft>
                          <a:spcPts val="0"/>
                        </a:spcAft>
                        <a:buFont typeface="+mj-lt"/>
                        <a:buAutoNum type="alphaUcPeriod" startAt="4"/>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School Administration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$352,680,129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$489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$102,273,912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$142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6.2 </a:t>
                      </a:r>
                    </a:p>
                  </a:txBody>
                  <a:tcPr marL="63304" marR="63304" marT="0" marB="0">
                    <a:lnL>
                      <a:noFill/>
                    </a:lnL>
                    <a:lnR>
                      <a:noFill/>
                    </a:lnR>
                    <a:lnT>
                      <a:noFill/>
                    </a:lnT>
                    <a:lnB>
                      <a:noFill/>
                    </a:lnB>
                  </a:tcPr>
                </a:tc>
                <a:extLst>
                  <a:ext uri="{0D108BD9-81ED-4DB2-BD59-A6C34878D82A}">
                    <a16:rowId xmlns:a16="http://schemas.microsoft.com/office/drawing/2014/main" val="13890221"/>
                  </a:ext>
                </a:extLst>
              </a:tr>
              <a:tr h="423972">
                <a:tc>
                  <a:txBody>
                    <a:bodyPr/>
                    <a:lstStyle/>
                    <a:p>
                      <a:pPr marL="742950" marR="0" lvl="1" indent="-285750" algn="l">
                        <a:lnSpc>
                          <a:spcPct val="107000"/>
                        </a:lnSpc>
                        <a:spcBef>
                          <a:spcPts val="0"/>
                        </a:spcBef>
                        <a:spcAft>
                          <a:spcPts val="0"/>
                        </a:spcAft>
                        <a:buFont typeface="+mj-lt"/>
                        <a:buAutoNum type="alphaUcPeriod" startAt="5"/>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Classroom Materials &amp; Tech.</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$117,275,844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$163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$34,008,889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$47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2.1 </a:t>
                      </a:r>
                    </a:p>
                  </a:txBody>
                  <a:tcPr marL="63304" marR="63304" marT="0" marB="0">
                    <a:lnL>
                      <a:noFill/>
                    </a:lnL>
                    <a:lnR>
                      <a:noFill/>
                    </a:lnR>
                    <a:lnT>
                      <a:noFill/>
                    </a:lnT>
                    <a:lnB>
                      <a:noFill/>
                    </a:lnB>
                  </a:tcPr>
                </a:tc>
                <a:extLst>
                  <a:ext uri="{0D108BD9-81ED-4DB2-BD59-A6C34878D82A}">
                    <a16:rowId xmlns:a16="http://schemas.microsoft.com/office/drawing/2014/main" val="1303477235"/>
                  </a:ext>
                </a:extLst>
              </a:tr>
              <a:tr h="208901">
                <a:tc>
                  <a:txBody>
                    <a:bodyPr/>
                    <a:lstStyle/>
                    <a:p>
                      <a:pPr marL="0" marR="0" algn="l">
                        <a:lnSpc>
                          <a:spcPct val="107000"/>
                        </a:lnSpc>
                        <a:spcBef>
                          <a:spcPts val="0"/>
                        </a:spcBef>
                        <a:spcAft>
                          <a:spcPts val="0"/>
                        </a:spcAft>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–Instruction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$3,322,243,461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$4,607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$963,419,278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$1,336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58.8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2385272143"/>
                  </a:ext>
                </a:extLst>
              </a:tr>
              <a:tr h="207920">
                <a:tc>
                  <a:txBody>
                    <a:bodyPr/>
                    <a:lstStyle/>
                    <a:p>
                      <a:pPr marL="0" marR="0" algn="l">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algn="l">
                        <a:lnSpc>
                          <a:spcPct val="107000"/>
                        </a:lnSpc>
                      </a:pPr>
                      <a:endParaRPr lang="en-US" sz="1300" dirty="0">
                        <a:effectLst/>
                        <a:latin typeface="Book Antiqua" panose="0204060205030503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algn="l">
                        <a:lnSpc>
                          <a:spcPct val="107000"/>
                        </a:lnSpc>
                      </a:pPr>
                      <a:endParaRPr lang="en-US" sz="1300" dirty="0">
                        <a:effectLst/>
                        <a:latin typeface="Book Antiqua" panose="0204060205030503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3712758720"/>
                  </a:ext>
                </a:extLst>
              </a:tr>
              <a:tr h="208901">
                <a:tc>
                  <a:txBody>
                    <a:bodyPr/>
                    <a:lstStyle/>
                    <a:p>
                      <a:pPr marL="342900" marR="0" lvl="0" indent="-342900" algn="l">
                        <a:lnSpc>
                          <a:spcPct val="107000"/>
                        </a:lnSpc>
                        <a:spcBef>
                          <a:spcPts val="0"/>
                        </a:spcBef>
                        <a:spcAft>
                          <a:spcPts val="0"/>
                        </a:spcAft>
                        <a:buFont typeface="+mj-lt"/>
                        <a:buAutoNum type="romanUcPeriod" startAt="2"/>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1134871275"/>
                  </a:ext>
                </a:extLst>
              </a:tr>
              <a:tr h="207920">
                <a:tc>
                  <a:txBody>
                    <a:bodyPr/>
                    <a:lstStyle/>
                    <a:p>
                      <a:pPr marL="742950" marR="0" lvl="1" indent="-285750" algn="l">
                        <a:lnSpc>
                          <a:spcPct val="107000"/>
                        </a:lnSpc>
                        <a:spcBef>
                          <a:spcPts val="0"/>
                        </a:spcBef>
                        <a:spcAft>
                          <a:spcPts val="0"/>
                        </a:spcAft>
                        <a:buFont typeface="+mj-lt"/>
                        <a:buAutoNum type="alphaUcPeriod"/>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$549,738,738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$762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$159,419,051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$221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9.7 </a:t>
                      </a:r>
                    </a:p>
                  </a:txBody>
                  <a:tcPr marL="63304" marR="63304" marT="0" marB="0">
                    <a:lnL>
                      <a:noFill/>
                    </a:lnL>
                    <a:lnR>
                      <a:noFill/>
                    </a:lnR>
                    <a:lnT>
                      <a:noFill/>
                    </a:lnT>
                    <a:lnB>
                      <a:noFill/>
                    </a:lnB>
                  </a:tcPr>
                </a:tc>
                <a:extLst>
                  <a:ext uri="{0D108BD9-81ED-4DB2-BD59-A6C34878D82A}">
                    <a16:rowId xmlns:a16="http://schemas.microsoft.com/office/drawing/2014/main" val="3657948177"/>
                  </a:ext>
                </a:extLst>
              </a:tr>
              <a:tr h="207920">
                <a:tc>
                  <a:txBody>
                    <a:bodyPr/>
                    <a:lstStyle/>
                    <a:p>
                      <a:pPr marL="742950" marR="0" lvl="1" indent="-285750" algn="l">
                        <a:lnSpc>
                          <a:spcPct val="107000"/>
                        </a:lnSpc>
                        <a:spcBef>
                          <a:spcPts val="0"/>
                        </a:spcBef>
                        <a:spcAft>
                          <a:spcPts val="0"/>
                        </a:spcAft>
                        <a:buFont typeface="+mj-lt"/>
                        <a:buAutoNum type="alphaUcPeriod" startAt="2"/>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Security and Safety</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$61,728,991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$86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$17,900,825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$25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1.1 </a:t>
                      </a:r>
                    </a:p>
                  </a:txBody>
                  <a:tcPr marL="63304" marR="63304" marT="0" marB="0">
                    <a:lnL>
                      <a:noFill/>
                    </a:lnL>
                    <a:lnR>
                      <a:noFill/>
                    </a:lnR>
                    <a:lnT>
                      <a:noFill/>
                    </a:lnT>
                    <a:lnB>
                      <a:noFill/>
                    </a:lnB>
                  </a:tcPr>
                </a:tc>
                <a:extLst>
                  <a:ext uri="{0D108BD9-81ED-4DB2-BD59-A6C34878D82A}">
                    <a16:rowId xmlns:a16="http://schemas.microsoft.com/office/drawing/2014/main" val="2217242954"/>
                  </a:ext>
                </a:extLst>
              </a:tr>
              <a:tr h="207920">
                <a:tc>
                  <a:txBody>
                    <a:bodyPr/>
                    <a:lstStyle/>
                    <a:p>
                      <a:pPr marL="742950" marR="0" lvl="1" indent="-285750" algn="l">
                        <a:lnSpc>
                          <a:spcPct val="107000"/>
                        </a:lnSpc>
                        <a:spcBef>
                          <a:spcPts val="0"/>
                        </a:spcBef>
                        <a:spcAft>
                          <a:spcPts val="0"/>
                        </a:spcAft>
                        <a:buFont typeface="+mj-lt"/>
                        <a:buAutoNum type="alphaUcPeriod" startAt="3"/>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Transportation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$168,230,369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$233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$48,785,221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$68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3.0 </a:t>
                      </a:r>
                    </a:p>
                  </a:txBody>
                  <a:tcPr marL="63304" marR="63304" marT="0" marB="0">
                    <a:lnL>
                      <a:noFill/>
                    </a:lnL>
                    <a:lnR>
                      <a:noFill/>
                    </a:lnR>
                    <a:lnT>
                      <a:noFill/>
                    </a:lnT>
                    <a:lnB>
                      <a:noFill/>
                    </a:lnB>
                  </a:tcPr>
                </a:tc>
                <a:extLst>
                  <a:ext uri="{0D108BD9-81ED-4DB2-BD59-A6C34878D82A}">
                    <a16:rowId xmlns:a16="http://schemas.microsoft.com/office/drawing/2014/main" val="35985216"/>
                  </a:ext>
                </a:extLst>
              </a:tr>
              <a:tr h="208901">
                <a:tc>
                  <a:txBody>
                    <a:bodyPr/>
                    <a:lstStyle/>
                    <a:p>
                      <a:pPr marL="0" marR="0" algn="l">
                        <a:lnSpc>
                          <a:spcPct val="107000"/>
                        </a:lnSpc>
                        <a:spcBef>
                          <a:spcPts val="0"/>
                        </a:spcBef>
                        <a:spcAft>
                          <a:spcPts val="0"/>
                        </a:spcAft>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–Facilities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$779,698,098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$1,081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$226,105,097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$314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13.8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1981872996"/>
                  </a:ext>
                </a:extLst>
              </a:tr>
              <a:tr h="207920">
                <a:tc>
                  <a:txBody>
                    <a:bodyPr/>
                    <a:lstStyle/>
                    <a:p>
                      <a:pPr marL="0" marR="0" algn="l">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b">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1796368591"/>
                  </a:ext>
                </a:extLst>
              </a:tr>
              <a:tr h="208901">
                <a:tc>
                  <a:txBody>
                    <a:bodyPr/>
                    <a:lstStyle/>
                    <a:p>
                      <a:pPr marL="342900" marR="0" lvl="0" indent="-342900" algn="l">
                        <a:lnSpc>
                          <a:spcPct val="107000"/>
                        </a:lnSpc>
                        <a:spcBef>
                          <a:spcPts val="0"/>
                        </a:spcBef>
                        <a:spcAft>
                          <a:spcPts val="0"/>
                        </a:spcAft>
                        <a:buFont typeface="+mj-lt"/>
                        <a:buAutoNum type="romanUcPeriod" startAt="3"/>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b">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3453739202"/>
                  </a:ext>
                </a:extLst>
              </a:tr>
              <a:tr h="207920">
                <a:tc>
                  <a:txBody>
                    <a:bodyPr/>
                    <a:lstStyle/>
                    <a:p>
                      <a:pPr marL="742950" marR="0" lvl="1" indent="-285750" algn="l">
                        <a:lnSpc>
                          <a:spcPct val="107000"/>
                        </a:lnSpc>
                        <a:spcBef>
                          <a:spcPts val="0"/>
                        </a:spcBef>
                        <a:spcAft>
                          <a:spcPts val="0"/>
                        </a:spcAft>
                        <a:buFont typeface="+mj-lt"/>
                        <a:buAutoNum type="alphaUcPeriod"/>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Leadership &amp; Serv.</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$108,528,792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$150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$31,472,326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$44 </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1.9 </a:t>
                      </a:r>
                    </a:p>
                  </a:txBody>
                  <a:tcPr marL="63304" marR="63304" marT="0" marB="0">
                    <a:lnL>
                      <a:noFill/>
                    </a:lnL>
                    <a:lnR>
                      <a:noFill/>
                    </a:lnR>
                    <a:lnT>
                      <a:noFill/>
                    </a:lnT>
                    <a:lnB>
                      <a:noFill/>
                    </a:lnB>
                  </a:tcPr>
                </a:tc>
                <a:extLst>
                  <a:ext uri="{0D108BD9-81ED-4DB2-BD59-A6C34878D82A}">
                    <a16:rowId xmlns:a16="http://schemas.microsoft.com/office/drawing/2014/main" val="1365630427"/>
                  </a:ext>
                </a:extLst>
              </a:tr>
              <a:tr h="207920">
                <a:tc>
                  <a:txBody>
                    <a:bodyPr/>
                    <a:lstStyle/>
                    <a:p>
                      <a:pPr marL="742950" marR="0" lvl="1" indent="-285750" algn="l">
                        <a:lnSpc>
                          <a:spcPct val="107000"/>
                        </a:lnSpc>
                        <a:spcBef>
                          <a:spcPts val="0"/>
                        </a:spcBef>
                        <a:spcAft>
                          <a:spcPts val="0"/>
                        </a:spcAft>
                        <a:buFont typeface="+mj-lt"/>
                        <a:buAutoNum type="alphaUcPeriod" startAt="2"/>
                      </a:pPr>
                      <a:r>
                        <a:rPr lang="en-US" sz="13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Technology</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indent="18415"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$23,455,169 </a:t>
                      </a:r>
                    </a:p>
                  </a:txBody>
                  <a:tcPr marL="63304" marR="63304" marT="0" marB="0">
                    <a:lnL>
                      <a:noFill/>
                    </a:lnL>
                    <a:lnR>
                      <a:noFill/>
                    </a:lnR>
                    <a:lnT>
                      <a:noFill/>
                    </a:lnT>
                    <a:lnB>
                      <a:noFill/>
                    </a:lnB>
                  </a:tcPr>
                </a:tc>
                <a:tc>
                  <a:txBody>
                    <a:bodyPr/>
                    <a:lstStyle/>
                    <a:p>
                      <a:pPr marL="0" marR="0" indent="18415"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$33 </a:t>
                      </a:r>
                    </a:p>
                  </a:txBody>
                  <a:tcPr marL="63304" marR="63304" marT="0" marB="0">
                    <a:lnL>
                      <a:noFill/>
                    </a:lnL>
                    <a:lnR>
                      <a:noFill/>
                    </a:lnR>
                    <a:lnT>
                      <a:noFill/>
                    </a:lnT>
                    <a:lnB>
                      <a:noFill/>
                    </a:lnB>
                  </a:tcPr>
                </a:tc>
                <a:tc>
                  <a:txBody>
                    <a:bodyPr/>
                    <a:lstStyle/>
                    <a:p>
                      <a:pPr marL="0" marR="0" indent="18415"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77.5%</a:t>
                      </a:r>
                    </a:p>
                  </a:txBody>
                  <a:tcPr marL="63304" marR="63304" marT="0" marB="0">
                    <a:lnL>
                      <a:noFill/>
                    </a:lnL>
                    <a:lnR>
                      <a:noFill/>
                    </a:lnR>
                    <a:lnT>
                      <a:noFill/>
                    </a:lnT>
                    <a:lnB>
                      <a:noFill/>
                    </a:lnB>
                  </a:tcPr>
                </a:tc>
                <a:tc>
                  <a:txBody>
                    <a:bodyPr/>
                    <a:lstStyle/>
                    <a:p>
                      <a:pPr marL="0" marR="0" indent="18415" algn="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$6,801,778 </a:t>
                      </a:r>
                    </a:p>
                  </a:txBody>
                  <a:tcPr marL="63304" marR="63304" marT="0" marB="0">
                    <a:lnL>
                      <a:noFill/>
                    </a:lnL>
                    <a:lnR>
                      <a:noFill/>
                    </a:lnR>
                    <a:lnT>
                      <a:noFill/>
                    </a:lnT>
                    <a:lnB>
                      <a:noFill/>
                    </a:lnB>
                  </a:tcPr>
                </a:tc>
                <a:tc>
                  <a:txBody>
                    <a:bodyPr/>
                    <a:lstStyle/>
                    <a:p>
                      <a:pPr marL="0" marR="0" indent="18415"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$9 </a:t>
                      </a:r>
                    </a:p>
                  </a:txBody>
                  <a:tcPr marL="63304" marR="63304" marT="0" marB="0">
                    <a:lnL>
                      <a:noFill/>
                    </a:lnL>
                    <a:lnR>
                      <a:noFill/>
                    </a:lnR>
                    <a:lnT>
                      <a:noFill/>
                    </a:lnT>
                    <a:lnB>
                      <a:noFill/>
                    </a:lnB>
                  </a:tcPr>
                </a:tc>
                <a:tc>
                  <a:txBody>
                    <a:bodyPr/>
                    <a:lstStyle/>
                    <a:p>
                      <a:pPr marL="0" marR="0" indent="18415"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22.5%</a:t>
                      </a:r>
                    </a:p>
                  </a:txBody>
                  <a:tcPr marL="63304" marR="63304" marT="0" marB="0">
                    <a:lnL>
                      <a:noFill/>
                    </a:lnL>
                    <a:lnR>
                      <a:noFill/>
                    </a:lnR>
                    <a:lnT>
                      <a:noFill/>
                    </a:lnT>
                    <a:lnB>
                      <a:noFill/>
                    </a:lnB>
                  </a:tcPr>
                </a:tc>
                <a:tc>
                  <a:txBody>
                    <a:bodyPr/>
                    <a:lstStyle/>
                    <a:p>
                      <a:pPr marL="0" marR="0" indent="18415" algn="ctr">
                        <a:lnSpc>
                          <a:spcPct val="107000"/>
                        </a:lnSpc>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0.4 </a:t>
                      </a:r>
                    </a:p>
                  </a:txBody>
                  <a:tcPr marL="63304" marR="63304" marT="0" marB="0">
                    <a:lnL>
                      <a:noFill/>
                    </a:lnL>
                    <a:lnR>
                      <a:noFill/>
                    </a:lnR>
                    <a:lnT>
                      <a:noFill/>
                    </a:lnT>
                    <a:lnB>
                      <a:noFill/>
                    </a:lnB>
                  </a:tcPr>
                </a:tc>
                <a:extLst>
                  <a:ext uri="{0D108BD9-81ED-4DB2-BD59-A6C34878D82A}">
                    <a16:rowId xmlns:a16="http://schemas.microsoft.com/office/drawing/2014/main" val="3600718065"/>
                  </a:ext>
                </a:extLst>
              </a:tr>
              <a:tr h="208901">
                <a:tc>
                  <a:txBody>
                    <a:bodyPr/>
                    <a:lstStyle/>
                    <a:p>
                      <a:pPr marL="0" marR="0" algn="l">
                        <a:lnSpc>
                          <a:spcPct val="107000"/>
                        </a:lnSpc>
                        <a:spcBef>
                          <a:spcPts val="0"/>
                        </a:spcBef>
                        <a:spcAft>
                          <a:spcPts val="0"/>
                        </a:spcAft>
                      </a:pPr>
                      <a:r>
                        <a:rPr lang="en-US" sz="13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 - 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$131,983,960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$183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$38,274,104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$53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2.3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3749928297"/>
                  </a:ext>
                </a:extLst>
              </a:tr>
              <a:tr h="207920">
                <a:tc>
                  <a:txBody>
                    <a:bodyPr/>
                    <a:lstStyle/>
                    <a:p>
                      <a:pPr marL="0" marR="0" algn="l">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3891078103"/>
                  </a:ext>
                </a:extLst>
              </a:tr>
              <a:tr h="207714">
                <a:tc>
                  <a:txBody>
                    <a:bodyPr/>
                    <a:lstStyle/>
                    <a:p>
                      <a:pPr marL="0" marR="0" algn="l">
                        <a:lnSpc>
                          <a:spcPct val="107000"/>
                        </a:lnSpc>
                        <a:spcBef>
                          <a:spcPts val="0"/>
                        </a:spcBef>
                        <a:spcAft>
                          <a:spcPts val="0"/>
                        </a:spcAft>
                      </a:pPr>
                      <a:r>
                        <a:rPr lang="en-US" sz="13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nchor="ctr">
                    <a:lnL>
                      <a:noFill/>
                    </a:lnL>
                    <a:lnR>
                      <a:noFill/>
                    </a:lnR>
                    <a:lnT>
                      <a:noFill/>
                    </a:lnT>
                    <a:lnB>
                      <a:noFill/>
                    </a:lnB>
                  </a:tcPr>
                </a:tc>
                <a:tc>
                  <a:txBody>
                    <a:bodyPr/>
                    <a:lstStyle/>
                    <a:p>
                      <a:pPr marL="0" marR="0" algn="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$4,233,925,519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$5,871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$1,227,798,479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$1,703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tc>
                  <a:txBody>
                    <a:bodyPr/>
                    <a:lstStyle/>
                    <a:p>
                      <a:pPr marL="0" marR="0" algn="ctr">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75.0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304" marR="63304" marT="0" marB="0">
                    <a:lnL>
                      <a:noFill/>
                    </a:lnL>
                    <a:lnR>
                      <a:noFill/>
                    </a:lnR>
                    <a:lnT>
                      <a:noFill/>
                    </a:lnT>
                    <a:lnB>
                      <a:noFill/>
                    </a:lnB>
                  </a:tcPr>
                </a:tc>
                <a:extLst>
                  <a:ext uri="{0D108BD9-81ED-4DB2-BD59-A6C34878D82A}">
                    <a16:rowId xmlns:a16="http://schemas.microsoft.com/office/drawing/2014/main" val="2947947488"/>
                  </a:ext>
                </a:extLst>
              </a:tr>
            </a:tbl>
          </a:graphicData>
        </a:graphic>
      </p:graphicFrame>
      <p:sp>
        <p:nvSpPr>
          <p:cNvPr id="5" name="Slide Number Placeholder 4">
            <a:extLst>
              <a:ext uri="{FF2B5EF4-FFF2-40B4-BE49-F238E27FC236}">
                <a16:creationId xmlns:a16="http://schemas.microsoft.com/office/drawing/2014/main" id="{98D0B12C-8187-436C-AC9A-DEF32D82BC6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515359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DB3C4-5707-49C2-BD2A-D0BEF3EB62ED}"/>
              </a:ext>
            </a:extLst>
          </p:cNvPr>
          <p:cNvSpPr>
            <a:spLocks noGrp="1"/>
          </p:cNvSpPr>
          <p:nvPr>
            <p:ph type="title"/>
          </p:nvPr>
        </p:nvSpPr>
        <p:spPr/>
        <p:txBody>
          <a:bodyPr>
            <a:normAutofit/>
          </a:bodyPr>
          <a:lstStyle/>
          <a:p>
            <a:r>
              <a:rPr lang="en-US" sz="3200" dirty="0"/>
              <a:t>Model with Flexibility and Accountability Measures</a:t>
            </a:r>
          </a:p>
        </p:txBody>
      </p:sp>
      <p:graphicFrame>
        <p:nvGraphicFramePr>
          <p:cNvPr id="5" name="Content Placeholder 4">
            <a:extLst>
              <a:ext uri="{FF2B5EF4-FFF2-40B4-BE49-F238E27FC236}">
                <a16:creationId xmlns:a16="http://schemas.microsoft.com/office/drawing/2014/main" id="{8DD36323-520F-4763-8422-0973C1AD0DAD}"/>
              </a:ext>
            </a:extLst>
          </p:cNvPr>
          <p:cNvGraphicFramePr>
            <a:graphicFrameLocks noGrp="1"/>
          </p:cNvGraphicFramePr>
          <p:nvPr>
            <p:ph idx="1"/>
            <p:extLst>
              <p:ext uri="{D42A27DB-BD31-4B8C-83A1-F6EECF244321}">
                <p14:modId xmlns:p14="http://schemas.microsoft.com/office/powerpoint/2010/main" val="2377831243"/>
              </p:ext>
            </p:extLst>
          </p:nvPr>
        </p:nvGraphicFramePr>
        <p:xfrm>
          <a:off x="641408" y="1338308"/>
          <a:ext cx="10909183" cy="4650765"/>
        </p:xfrm>
        <a:graphic>
          <a:graphicData uri="http://schemas.openxmlformats.org/drawingml/2006/table">
            <a:tbl>
              <a:tblPr/>
              <a:tblGrid>
                <a:gridCol w="2244405">
                  <a:extLst>
                    <a:ext uri="{9D8B030D-6E8A-4147-A177-3AD203B41FA5}">
                      <a16:colId xmlns:a16="http://schemas.microsoft.com/office/drawing/2014/main" val="2902561226"/>
                    </a:ext>
                  </a:extLst>
                </a:gridCol>
                <a:gridCol w="2952925">
                  <a:extLst>
                    <a:ext uri="{9D8B030D-6E8A-4147-A177-3AD203B41FA5}">
                      <a16:colId xmlns:a16="http://schemas.microsoft.com/office/drawing/2014/main" val="3243272285"/>
                    </a:ext>
                  </a:extLst>
                </a:gridCol>
                <a:gridCol w="1191236">
                  <a:extLst>
                    <a:ext uri="{9D8B030D-6E8A-4147-A177-3AD203B41FA5}">
                      <a16:colId xmlns:a16="http://schemas.microsoft.com/office/drawing/2014/main" val="80922501"/>
                    </a:ext>
                  </a:extLst>
                </a:gridCol>
                <a:gridCol w="1426129">
                  <a:extLst>
                    <a:ext uri="{9D8B030D-6E8A-4147-A177-3AD203B41FA5}">
                      <a16:colId xmlns:a16="http://schemas.microsoft.com/office/drawing/2014/main" val="1562288607"/>
                    </a:ext>
                  </a:extLst>
                </a:gridCol>
                <a:gridCol w="1342238">
                  <a:extLst>
                    <a:ext uri="{9D8B030D-6E8A-4147-A177-3AD203B41FA5}">
                      <a16:colId xmlns:a16="http://schemas.microsoft.com/office/drawing/2014/main" val="932820034"/>
                    </a:ext>
                  </a:extLst>
                </a:gridCol>
                <a:gridCol w="1752250">
                  <a:extLst>
                    <a:ext uri="{9D8B030D-6E8A-4147-A177-3AD203B41FA5}">
                      <a16:colId xmlns:a16="http://schemas.microsoft.com/office/drawing/2014/main" val="1612562128"/>
                    </a:ext>
                  </a:extLst>
                </a:gridCol>
              </a:tblGrid>
              <a:tr h="199313">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1" u="none" strike="noStrike" dirty="0">
                          <a:solidFill>
                            <a:srgbClr val="000000"/>
                          </a:solidFill>
                          <a:effectLst/>
                          <a:latin typeface="Book Antiqua" panose="02040602050305030304" pitchFamily="18" charset="0"/>
                        </a:rPr>
                        <a:t>Model Assumptions</a:t>
                      </a:r>
                    </a:p>
                  </a:txBody>
                  <a:tcPr marL="7816" marR="7816" marT="78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1" i="1" u="none" strike="noStrike" dirty="0">
                          <a:solidFill>
                            <a:srgbClr val="000000"/>
                          </a:solidFill>
                          <a:effectLst/>
                          <a:latin typeface="Book Antiqua" panose="02040602050305030304" pitchFamily="18" charset="0"/>
                        </a:rPr>
                        <a:t>Actual District Ratios</a:t>
                      </a:r>
                    </a:p>
                  </a:txBody>
                  <a:tcPr marL="7816" marR="7816" marT="78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1" i="1" u="none" strike="noStrike" dirty="0">
                          <a:solidFill>
                            <a:srgbClr val="000000"/>
                          </a:solidFill>
                          <a:effectLst/>
                          <a:latin typeface="Book Antiqua" panose="02040602050305030304" pitchFamily="18" charset="0"/>
                        </a:rPr>
                        <a:t>Total Model Cost</a:t>
                      </a:r>
                    </a:p>
                  </a:txBody>
                  <a:tcPr marL="7816" marR="7816" marT="78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1" i="1" u="none" strike="noStrike" dirty="0">
                          <a:solidFill>
                            <a:srgbClr val="000000"/>
                          </a:solidFill>
                          <a:effectLst/>
                          <a:latin typeface="Book Antiqua" panose="02040602050305030304" pitchFamily="18" charset="0"/>
                        </a:rPr>
                        <a:t>Actual District Cost</a:t>
                      </a:r>
                    </a:p>
                  </a:txBody>
                  <a:tcPr marL="7816" marR="7816" marT="78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1" i="1" u="none" strike="noStrike" dirty="0">
                          <a:solidFill>
                            <a:srgbClr val="000000"/>
                          </a:solidFill>
                          <a:effectLst/>
                          <a:latin typeface="Book Antiqua" panose="02040602050305030304" pitchFamily="18" charset="0"/>
                        </a:rPr>
                        <a:t>Performance Measure</a:t>
                      </a:r>
                    </a:p>
                  </a:txBody>
                  <a:tcPr marL="7816" marR="7816" marT="781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7998630"/>
                  </a:ext>
                </a:extLst>
              </a:tr>
              <a:tr h="199313">
                <a:tc>
                  <a:txBody>
                    <a:bodyPr/>
                    <a:lstStyle/>
                    <a:p>
                      <a:pPr algn="l" fontAlgn="ctr"/>
                      <a:r>
                        <a:rPr lang="en-US" sz="1200" b="1" i="0" u="none" strike="noStrike" dirty="0">
                          <a:solidFill>
                            <a:srgbClr val="000000"/>
                          </a:solidFill>
                          <a:effectLst/>
                          <a:latin typeface="Book Antiqua" panose="02040602050305030304" pitchFamily="18" charset="0"/>
                        </a:rPr>
                        <a:t>I. Instruction</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$4,285,662,739</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2493822"/>
                  </a:ext>
                </a:extLst>
              </a:tr>
              <a:tr h="1434794">
                <a:tc>
                  <a:txBody>
                    <a:bodyPr/>
                    <a:lstStyle/>
                    <a:p>
                      <a:pPr algn="l" fontAlgn="ctr"/>
                      <a:r>
                        <a:rPr lang="en-US" sz="1200" b="0" i="1" u="none" strike="noStrike" dirty="0">
                          <a:solidFill>
                            <a:srgbClr val="000000"/>
                          </a:solidFill>
                          <a:effectLst/>
                          <a:latin typeface="Book Antiqua" panose="02040602050305030304" pitchFamily="18" charset="0"/>
                        </a:rPr>
                        <a:t>A. Classroom and Specialized Instruction</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-Ratio of 16.5:1 for students in poverty</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-Ratio of 21.5:1 for students not affected by poverty</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aide per K teacher</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additional teacher for each 17.5 served under IDEA</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specialty service provider for each 120 students under IDEA</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-Additional resources for other EIA weighted categories</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$3,287,691,098</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999051"/>
                  </a:ext>
                </a:extLst>
              </a:tr>
              <a:tr h="821415">
                <a:tc>
                  <a:txBody>
                    <a:bodyPr/>
                    <a:lstStyle/>
                    <a:p>
                      <a:pPr algn="l" fontAlgn="ctr"/>
                      <a:r>
                        <a:rPr lang="en-US" sz="1200" b="0" i="1" u="none" strike="noStrike" dirty="0">
                          <a:solidFill>
                            <a:srgbClr val="000000"/>
                          </a:solidFill>
                          <a:effectLst/>
                          <a:latin typeface="Book Antiqua" panose="02040602050305030304" pitchFamily="18" charset="0"/>
                        </a:rPr>
                        <a:t>B. Instructional Support</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-1 guidance counselor for every 350 students</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guidance resource for every 350 students</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library media specialist and library aide for every 685 students</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career specialist for every 2,260 students</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$300,322,861</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1714533"/>
                  </a:ext>
                </a:extLst>
              </a:tr>
              <a:tr h="381294">
                <a:tc>
                  <a:txBody>
                    <a:bodyPr/>
                    <a:lstStyle/>
                    <a:p>
                      <a:pPr algn="l" fontAlgn="ctr"/>
                      <a:r>
                        <a:rPr lang="en-US" sz="1200" b="0" i="1" u="none" strike="noStrike" dirty="0">
                          <a:solidFill>
                            <a:srgbClr val="000000"/>
                          </a:solidFill>
                          <a:effectLst/>
                          <a:latin typeface="Book Antiqua" panose="02040602050305030304" pitchFamily="18" charset="0"/>
                        </a:rPr>
                        <a:t>C. Health Services</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-1 nurse for every 600 students</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social worker for every 3,180 students</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$91,410,006</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5828516"/>
                  </a:ext>
                </a:extLst>
              </a:tr>
              <a:tr h="381294">
                <a:tc>
                  <a:txBody>
                    <a:bodyPr/>
                    <a:lstStyle/>
                    <a:p>
                      <a:pPr algn="l" fontAlgn="ctr"/>
                      <a:r>
                        <a:rPr lang="en-US" sz="1200" b="0" i="1" u="none" strike="noStrike" dirty="0">
                          <a:solidFill>
                            <a:srgbClr val="000000"/>
                          </a:solidFill>
                          <a:effectLst/>
                          <a:latin typeface="Book Antiqua" panose="02040602050305030304" pitchFamily="18" charset="0"/>
                        </a:rPr>
                        <a:t>D. School Administration</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-1 school admin for every 15 teachers</a:t>
                      </a:r>
                      <a:br>
                        <a:rPr lang="en-US" sz="1200" b="0" i="0" u="none" strike="noStrike" dirty="0">
                          <a:solidFill>
                            <a:srgbClr val="000000"/>
                          </a:solidFill>
                          <a:effectLst/>
                          <a:latin typeface="Book Antiqua" panose="02040602050305030304" pitchFamily="18" charset="0"/>
                        </a:rPr>
                      </a:br>
                      <a:r>
                        <a:rPr lang="en-US" sz="1200" b="0" i="0" u="none" strike="noStrike" dirty="0">
                          <a:solidFill>
                            <a:srgbClr val="000000"/>
                          </a:solidFill>
                          <a:effectLst/>
                          <a:latin typeface="Book Antiqua" panose="02040602050305030304" pitchFamily="18" charset="0"/>
                        </a:rPr>
                        <a:t>-1 school office staff for every 15 teachers</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$454,954,041</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351479"/>
                  </a:ext>
                </a:extLst>
              </a:tr>
              <a:tr h="199313">
                <a:tc>
                  <a:txBody>
                    <a:bodyPr/>
                    <a:lstStyle/>
                    <a:p>
                      <a:pPr algn="l" fontAlgn="ctr"/>
                      <a:r>
                        <a:rPr lang="en-US" sz="1200" b="0" i="1" u="none" strike="noStrike" dirty="0">
                          <a:solidFill>
                            <a:srgbClr val="000000"/>
                          </a:solidFill>
                          <a:effectLst/>
                          <a:latin typeface="Book Antiqua" panose="02040602050305030304" pitchFamily="18" charset="0"/>
                        </a:rPr>
                        <a:t>E. Classroom Materials and Technology</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-$3,344 for each teacher</a:t>
                      </a:r>
                    </a:p>
                  </a:txBody>
                  <a:tcPr marL="7816" marR="7816" marT="78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$151,284,733</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Book Antiqua" panose="02040602050305030304" pitchFamily="18" charset="0"/>
                        </a:rPr>
                        <a:t> </a:t>
                      </a:r>
                    </a:p>
                  </a:txBody>
                  <a:tcPr marL="7816" marR="7816" marT="78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6881021"/>
                  </a:ext>
                </a:extLst>
              </a:tr>
            </a:tbl>
          </a:graphicData>
        </a:graphic>
      </p:graphicFrame>
      <p:sp>
        <p:nvSpPr>
          <p:cNvPr id="4" name="Slide Number Placeholder 3">
            <a:extLst>
              <a:ext uri="{FF2B5EF4-FFF2-40B4-BE49-F238E27FC236}">
                <a16:creationId xmlns:a16="http://schemas.microsoft.com/office/drawing/2014/main" id="{23CEBB19-381E-4FC7-8D14-045C4CDCF8F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421174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45714-9C82-42B1-A698-925B0B474D22}"/>
              </a:ext>
            </a:extLst>
          </p:cNvPr>
          <p:cNvSpPr>
            <a:spLocks noGrp="1"/>
          </p:cNvSpPr>
          <p:nvPr>
            <p:ph type="title"/>
          </p:nvPr>
        </p:nvSpPr>
        <p:spPr>
          <a:xfrm>
            <a:off x="838200" y="240251"/>
            <a:ext cx="10604377" cy="609804"/>
          </a:xfrm>
        </p:spPr>
        <p:txBody>
          <a:bodyPr>
            <a:normAutofit/>
          </a:bodyPr>
          <a:lstStyle/>
          <a:p>
            <a:r>
              <a:rPr lang="en-US" sz="3200" dirty="0">
                <a:latin typeface="Book Antiqua" panose="02040602050305030304" pitchFamily="18" charset="0"/>
              </a:rPr>
              <a:t>Options for Appropriation Format</a:t>
            </a:r>
          </a:p>
        </p:txBody>
      </p:sp>
      <p:graphicFrame>
        <p:nvGraphicFramePr>
          <p:cNvPr id="4" name="Content Placeholder 3">
            <a:extLst>
              <a:ext uri="{FF2B5EF4-FFF2-40B4-BE49-F238E27FC236}">
                <a16:creationId xmlns:a16="http://schemas.microsoft.com/office/drawing/2014/main" id="{B8FCFA2C-2F68-474B-9FD3-AC3E1FBFC66F}"/>
              </a:ext>
            </a:extLst>
          </p:cNvPr>
          <p:cNvGraphicFramePr>
            <a:graphicFrameLocks noGrp="1"/>
          </p:cNvGraphicFramePr>
          <p:nvPr>
            <p:ph idx="1"/>
            <p:extLst>
              <p:ext uri="{D42A27DB-BD31-4B8C-83A1-F6EECF244321}">
                <p14:modId xmlns:p14="http://schemas.microsoft.com/office/powerpoint/2010/main" val="813137295"/>
              </p:ext>
            </p:extLst>
          </p:nvPr>
        </p:nvGraphicFramePr>
        <p:xfrm>
          <a:off x="838200" y="1759073"/>
          <a:ext cx="2659380" cy="4147565"/>
        </p:xfrm>
        <a:graphic>
          <a:graphicData uri="http://schemas.openxmlformats.org/drawingml/2006/table">
            <a:tbl>
              <a:tblPr firstRow="1" firstCol="1" bandRow="1"/>
              <a:tblGrid>
                <a:gridCol w="1470660">
                  <a:extLst>
                    <a:ext uri="{9D8B030D-6E8A-4147-A177-3AD203B41FA5}">
                      <a16:colId xmlns:a16="http://schemas.microsoft.com/office/drawing/2014/main" val="895921096"/>
                    </a:ext>
                  </a:extLst>
                </a:gridCol>
                <a:gridCol w="1188720">
                  <a:extLst>
                    <a:ext uri="{9D8B030D-6E8A-4147-A177-3AD203B41FA5}">
                      <a16:colId xmlns:a16="http://schemas.microsoft.com/office/drawing/2014/main" val="1784258700"/>
                    </a:ext>
                  </a:extLst>
                </a:gridCol>
              </a:tblGrid>
              <a:tr h="21845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General Funds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8707176"/>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$2,088,843,337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9220515"/>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$490,231,133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9534941"/>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$82,984,230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5582784"/>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$2,662,058,701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94323"/>
                  </a:ext>
                </a:extLst>
              </a:tr>
              <a:tr h="218455">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04972564"/>
                  </a:ext>
                </a:extLst>
              </a:tr>
              <a:tr h="21845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EIA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1167736"/>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$284,772,340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9420715"/>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$66,833,287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4774650"/>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$11,313,253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3090233"/>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$362,918,881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3990558"/>
                  </a:ext>
                </a:extLst>
              </a:tr>
              <a:tr h="218455">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11953539"/>
                  </a:ext>
                </a:extLst>
              </a:tr>
              <a:tr h="218235">
                <a:tc gridSpan="2">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Property Tax Relief</a:t>
                      </a: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504658029"/>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$948,627,784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4319332"/>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$222,633,677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5793024"/>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District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$37,686,477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4067476"/>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$1,208,947,938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5019241"/>
                  </a:ext>
                </a:extLst>
              </a:tr>
              <a:tr h="218455">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133174"/>
                  </a:ext>
                </a:extLst>
              </a:tr>
              <a:tr h="218235">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$4,233,925,518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7464388"/>
                  </a:ext>
                </a:extLst>
              </a:tr>
            </a:tbl>
          </a:graphicData>
        </a:graphic>
      </p:graphicFrame>
      <p:graphicFrame>
        <p:nvGraphicFramePr>
          <p:cNvPr id="6" name="Table 5">
            <a:extLst>
              <a:ext uri="{FF2B5EF4-FFF2-40B4-BE49-F238E27FC236}">
                <a16:creationId xmlns:a16="http://schemas.microsoft.com/office/drawing/2014/main" id="{E0E23F9A-B619-4B44-A673-2764EA224062}"/>
              </a:ext>
            </a:extLst>
          </p:cNvPr>
          <p:cNvGraphicFramePr>
            <a:graphicFrameLocks noGrp="1"/>
          </p:cNvGraphicFramePr>
          <p:nvPr>
            <p:extLst>
              <p:ext uri="{D42A27DB-BD31-4B8C-83A1-F6EECF244321}">
                <p14:modId xmlns:p14="http://schemas.microsoft.com/office/powerpoint/2010/main" val="3079447768"/>
              </p:ext>
            </p:extLst>
          </p:nvPr>
        </p:nvGraphicFramePr>
        <p:xfrm>
          <a:off x="4322669" y="1132514"/>
          <a:ext cx="3257550" cy="3436602"/>
        </p:xfrm>
        <a:graphic>
          <a:graphicData uri="http://schemas.openxmlformats.org/drawingml/2006/table">
            <a:tbl>
              <a:tblPr firstRow="1" firstCol="1" bandRow="1"/>
              <a:tblGrid>
                <a:gridCol w="1828800">
                  <a:extLst>
                    <a:ext uri="{9D8B030D-6E8A-4147-A177-3AD203B41FA5}">
                      <a16:colId xmlns:a16="http://schemas.microsoft.com/office/drawing/2014/main" val="623478677"/>
                    </a:ext>
                  </a:extLst>
                </a:gridCol>
                <a:gridCol w="1428750">
                  <a:extLst>
                    <a:ext uri="{9D8B030D-6E8A-4147-A177-3AD203B41FA5}">
                      <a16:colId xmlns:a16="http://schemas.microsoft.com/office/drawing/2014/main" val="3662787604"/>
                    </a:ext>
                  </a:extLst>
                </a:gridCol>
              </a:tblGrid>
              <a:tr h="232328">
                <a:tc>
                  <a:txBody>
                    <a:bodyPr/>
                    <a:lstStyle/>
                    <a:p>
                      <a:pPr marL="0" marR="0">
                        <a:lnSpc>
                          <a:spcPct val="107000"/>
                        </a:lnSpc>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General Funds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3429889"/>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&amp; Sp Inst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$1,602,429,324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9137668"/>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Instructional Support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$146,378,156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843891"/>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Health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$44,553,478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0986603"/>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School Admin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$221,745,801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7569564"/>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Mtls &amp;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$73,736,578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7089911"/>
                  </a:ext>
                </a:extLst>
              </a:tr>
              <a:tr h="9144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$2,088,843,337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1270448"/>
                  </a:ext>
                </a:extLst>
              </a:tr>
              <a:tr h="8509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8918285"/>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$345,645,379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531417"/>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Security</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$38,811,783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3066420"/>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Transportation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$105,773,972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9610730"/>
                  </a:ext>
                </a:extLst>
              </a:tr>
              <a:tr h="9144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$490,231,133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937719"/>
                  </a:ext>
                </a:extLst>
              </a:tr>
              <a:tr h="9144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4172601"/>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Dstrct Ldrshp &amp;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$68,236,915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5009454"/>
                  </a:ext>
                </a:extLst>
              </a:tr>
              <a:tr h="9144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$14,747,316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264838"/>
                  </a:ext>
                </a:extLst>
              </a:tr>
              <a:tr h="9144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District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Calibri" panose="020F0502020204030204" pitchFamily="34" charset="0"/>
                          <a:cs typeface="Times New Roman" panose="02020603050405020304" pitchFamily="18" charset="0"/>
                        </a:rPr>
                        <a:t>$82,984,230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9311722"/>
                  </a:ext>
                </a:extLst>
              </a:tr>
              <a:tr h="14224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5947961"/>
                  </a:ext>
                </a:extLst>
              </a:tr>
              <a:tr h="9144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 General Funds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$2,662,058,701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022308"/>
                  </a:ext>
                </a:extLst>
              </a:tr>
            </a:tbl>
          </a:graphicData>
        </a:graphic>
      </p:graphicFrame>
      <p:graphicFrame>
        <p:nvGraphicFramePr>
          <p:cNvPr id="7" name="Table 6">
            <a:extLst>
              <a:ext uri="{FF2B5EF4-FFF2-40B4-BE49-F238E27FC236}">
                <a16:creationId xmlns:a16="http://schemas.microsoft.com/office/drawing/2014/main" id="{AC2DCB31-A7B9-47E8-A1B8-7C292FC2974E}"/>
              </a:ext>
            </a:extLst>
          </p:cNvPr>
          <p:cNvGraphicFramePr>
            <a:graphicFrameLocks noGrp="1"/>
          </p:cNvGraphicFramePr>
          <p:nvPr>
            <p:extLst>
              <p:ext uri="{D42A27DB-BD31-4B8C-83A1-F6EECF244321}">
                <p14:modId xmlns:p14="http://schemas.microsoft.com/office/powerpoint/2010/main" val="2844392130"/>
              </p:ext>
            </p:extLst>
          </p:nvPr>
        </p:nvGraphicFramePr>
        <p:xfrm>
          <a:off x="4319875" y="4745625"/>
          <a:ext cx="3260344" cy="1319276"/>
        </p:xfrm>
        <a:graphic>
          <a:graphicData uri="http://schemas.openxmlformats.org/drawingml/2006/table">
            <a:tbl>
              <a:tblPr firstRow="1" firstCol="1" bandRow="1"/>
              <a:tblGrid>
                <a:gridCol w="1888744">
                  <a:extLst>
                    <a:ext uri="{9D8B030D-6E8A-4147-A177-3AD203B41FA5}">
                      <a16:colId xmlns:a16="http://schemas.microsoft.com/office/drawing/2014/main" val="1321450799"/>
                    </a:ext>
                  </a:extLst>
                </a:gridCol>
                <a:gridCol w="1371600">
                  <a:extLst>
                    <a:ext uri="{9D8B030D-6E8A-4147-A177-3AD203B41FA5}">
                      <a16:colId xmlns:a16="http://schemas.microsoft.com/office/drawing/2014/main" val="1058163325"/>
                    </a:ext>
                  </a:extLst>
                </a:gridCol>
              </a:tblGrid>
              <a:tr h="18288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EIA</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1300378"/>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&amp; Sp Inst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$218,459,442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326923"/>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Instructional Support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$19,955,757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2655785"/>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Health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$6,073,983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9684806"/>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School Admin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$30,230,640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7061837"/>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Mtls &amp;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$10,052,519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9890107"/>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$284,772,340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1355768"/>
                  </a:ext>
                </a:extLst>
              </a:tr>
            </a:tbl>
          </a:graphicData>
        </a:graphic>
      </p:graphicFrame>
      <p:graphicFrame>
        <p:nvGraphicFramePr>
          <p:cNvPr id="8" name="Table 7">
            <a:extLst>
              <a:ext uri="{FF2B5EF4-FFF2-40B4-BE49-F238E27FC236}">
                <a16:creationId xmlns:a16="http://schemas.microsoft.com/office/drawing/2014/main" id="{6E82BFDF-C235-4E6D-9853-294918686211}"/>
              </a:ext>
            </a:extLst>
          </p:cNvPr>
          <p:cNvGraphicFramePr>
            <a:graphicFrameLocks noGrp="1"/>
          </p:cNvGraphicFramePr>
          <p:nvPr>
            <p:extLst>
              <p:ext uri="{D42A27DB-BD31-4B8C-83A1-F6EECF244321}">
                <p14:modId xmlns:p14="http://schemas.microsoft.com/office/powerpoint/2010/main" val="223103240"/>
              </p:ext>
            </p:extLst>
          </p:nvPr>
        </p:nvGraphicFramePr>
        <p:xfrm>
          <a:off x="7915100" y="835834"/>
          <a:ext cx="3260344" cy="1884998"/>
        </p:xfrm>
        <a:graphic>
          <a:graphicData uri="http://schemas.openxmlformats.org/drawingml/2006/table">
            <a:tbl>
              <a:tblPr firstRow="1" firstCol="1" bandRow="1"/>
              <a:tblGrid>
                <a:gridCol w="1888744">
                  <a:extLst>
                    <a:ext uri="{9D8B030D-6E8A-4147-A177-3AD203B41FA5}">
                      <a16:colId xmlns:a16="http://schemas.microsoft.com/office/drawing/2014/main" val="3126102370"/>
                    </a:ext>
                  </a:extLst>
                </a:gridCol>
                <a:gridCol w="1371600">
                  <a:extLst>
                    <a:ext uri="{9D8B030D-6E8A-4147-A177-3AD203B41FA5}">
                      <a16:colId xmlns:a16="http://schemas.microsoft.com/office/drawing/2014/main" val="3791898864"/>
                    </a:ext>
                  </a:extLst>
                </a:gridCol>
              </a:tblGrid>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$47,121,889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851583"/>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Security</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$5,291,216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581894"/>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Transportation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$14,420,182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005202"/>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$66,833,287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813181"/>
                  </a:ext>
                </a:extLst>
              </a:tr>
              <a:tr h="182880">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673923"/>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Dstrct Ldrshp &amp;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$9,302,749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5152749"/>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$2,010,504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3423707"/>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District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$11,313,253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32843988"/>
                  </a:ext>
                </a:extLst>
              </a:tr>
              <a:tr h="182880">
                <a:tc>
                  <a:txBody>
                    <a:bodyPr/>
                    <a:lstStyle/>
                    <a:p>
                      <a:pPr>
                        <a:lnSpc>
                          <a:spcPct val="107000"/>
                        </a:lnSpc>
                      </a:pPr>
                      <a:endParaRPr lang="en-US" sz="1200" dirty="0">
                        <a:effectLst/>
                        <a:latin typeface="Book Antiqua" panose="0204060205030503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8489756"/>
                  </a:ext>
                </a:extLst>
              </a:tr>
              <a:tr h="18288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 EIA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$362,918,881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9018536"/>
                  </a:ext>
                </a:extLst>
              </a:tr>
            </a:tbl>
          </a:graphicData>
        </a:graphic>
      </p:graphicFrame>
      <p:graphicFrame>
        <p:nvGraphicFramePr>
          <p:cNvPr id="10" name="Table 9">
            <a:extLst>
              <a:ext uri="{FF2B5EF4-FFF2-40B4-BE49-F238E27FC236}">
                <a16:creationId xmlns:a16="http://schemas.microsoft.com/office/drawing/2014/main" id="{E95ED808-D24E-421C-BD34-E05D9A5D81D5}"/>
              </a:ext>
            </a:extLst>
          </p:cNvPr>
          <p:cNvGraphicFramePr>
            <a:graphicFrameLocks noGrp="1"/>
          </p:cNvGraphicFramePr>
          <p:nvPr>
            <p:extLst>
              <p:ext uri="{D42A27DB-BD31-4B8C-83A1-F6EECF244321}">
                <p14:modId xmlns:p14="http://schemas.microsoft.com/office/powerpoint/2010/main" val="2503973221"/>
              </p:ext>
            </p:extLst>
          </p:nvPr>
        </p:nvGraphicFramePr>
        <p:xfrm>
          <a:off x="7915100" y="2824707"/>
          <a:ext cx="3257550" cy="3392615"/>
        </p:xfrm>
        <a:graphic>
          <a:graphicData uri="http://schemas.openxmlformats.org/drawingml/2006/table">
            <a:tbl>
              <a:tblPr firstRow="1" firstCol="1" bandRow="1"/>
              <a:tblGrid>
                <a:gridCol w="1885950">
                  <a:extLst>
                    <a:ext uri="{9D8B030D-6E8A-4147-A177-3AD203B41FA5}">
                      <a16:colId xmlns:a16="http://schemas.microsoft.com/office/drawing/2014/main" val="2213191609"/>
                    </a:ext>
                  </a:extLst>
                </a:gridCol>
                <a:gridCol w="1371600">
                  <a:extLst>
                    <a:ext uri="{9D8B030D-6E8A-4147-A177-3AD203B41FA5}">
                      <a16:colId xmlns:a16="http://schemas.microsoft.com/office/drawing/2014/main" val="1219747290"/>
                    </a:ext>
                  </a:extLst>
                </a:gridCol>
              </a:tblGrid>
              <a:tr h="18288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Property Tax Relief</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0194419"/>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&amp; Sp Inst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$727,727,614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108330"/>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Instructional Support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$66,476,209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800603"/>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Health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$20,233,527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6554859"/>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School Admin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$100,703,688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5637178"/>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Clssrm Mtls &amp;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$33,486,746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9377043"/>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$948,627,784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9306417"/>
                  </a:ext>
                </a:extLst>
              </a:tr>
              <a:tr h="182880">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114338"/>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$156,971,470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2722254"/>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Security</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$17,625,992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8842945"/>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Transportation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$48,036,215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356549"/>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$222,633,677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3394668"/>
                  </a:ext>
                </a:extLst>
              </a:tr>
              <a:tr h="182880">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2963934"/>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Dstrct Ldrshp &amp;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$30,989,128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6343241"/>
                  </a:ext>
                </a:extLst>
              </a:tr>
              <a:tr h="182880">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Tech</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$6,697,349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5053457"/>
                  </a:ext>
                </a:extLst>
              </a:tr>
              <a:tr h="182880">
                <a:tc>
                  <a:txBody>
                    <a:bodyPr/>
                    <a:lstStyle/>
                    <a:p>
                      <a:pPr marL="0" marR="0">
                        <a:lnSpc>
                          <a:spcPct val="107000"/>
                        </a:lnSpc>
                        <a:spcBef>
                          <a:spcPts val="0"/>
                        </a:spcBef>
                        <a:spcAft>
                          <a:spcPts val="0"/>
                        </a:spcAft>
                      </a:pPr>
                      <a:r>
                        <a:rPr lang="en-US" sz="12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District Srvcs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$37,686,477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243626"/>
                  </a:ext>
                </a:extLst>
              </a:tr>
              <a:tr h="182880">
                <a:tc>
                  <a:txBody>
                    <a:bodyPr/>
                    <a:lstStyle/>
                    <a:p>
                      <a:pPr>
                        <a:lnSpc>
                          <a:spcPct val="107000"/>
                        </a:lnSpc>
                      </a:pPr>
                      <a:endParaRPr lang="en-US" sz="1200" dirty="0">
                        <a:effectLst/>
                        <a:latin typeface="Book Antiqua" panose="0204060205030503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6205578"/>
                  </a:ext>
                </a:extLst>
              </a:tr>
              <a:tr h="182880">
                <a:tc>
                  <a:txBody>
                    <a:bodyPr/>
                    <a:lstStyle/>
                    <a:p>
                      <a:pPr marL="0" marR="0">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 – Prop Tax Relief</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$1,208,947,938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172893"/>
                  </a:ext>
                </a:extLst>
              </a:tr>
            </a:tbl>
          </a:graphicData>
        </a:graphic>
      </p:graphicFrame>
      <p:sp>
        <p:nvSpPr>
          <p:cNvPr id="11" name="TextBox 10">
            <a:extLst>
              <a:ext uri="{FF2B5EF4-FFF2-40B4-BE49-F238E27FC236}">
                <a16:creationId xmlns:a16="http://schemas.microsoft.com/office/drawing/2014/main" id="{6B8B09D3-E53F-4689-8094-32D8F10DB3A9}"/>
              </a:ext>
            </a:extLst>
          </p:cNvPr>
          <p:cNvSpPr txBox="1"/>
          <p:nvPr/>
        </p:nvSpPr>
        <p:spPr>
          <a:xfrm>
            <a:off x="1129883" y="1132514"/>
            <a:ext cx="2076014" cy="307777"/>
          </a:xfrm>
          <a:prstGeom prst="rect">
            <a:avLst/>
          </a:prstGeom>
          <a:noFill/>
        </p:spPr>
        <p:txBody>
          <a:bodyPr wrap="square" rtlCol="0">
            <a:spAutoFit/>
          </a:bodyPr>
          <a:lstStyle/>
          <a:p>
            <a:r>
              <a:rPr lang="en-US" sz="1400" b="1" dirty="0">
                <a:solidFill>
                  <a:srgbClr val="002060"/>
                </a:solidFill>
                <a:latin typeface="Book Antiqua" panose="02040602050305030304" pitchFamily="18" charset="0"/>
              </a:rPr>
              <a:t>Detail Level 1 – Broad</a:t>
            </a:r>
          </a:p>
        </p:txBody>
      </p:sp>
      <p:sp>
        <p:nvSpPr>
          <p:cNvPr id="12" name="TextBox 11">
            <a:extLst>
              <a:ext uri="{FF2B5EF4-FFF2-40B4-BE49-F238E27FC236}">
                <a16:creationId xmlns:a16="http://schemas.microsoft.com/office/drawing/2014/main" id="{FCF4D781-C9F4-4613-947E-5D0B5646E73E}"/>
              </a:ext>
            </a:extLst>
          </p:cNvPr>
          <p:cNvSpPr txBox="1"/>
          <p:nvPr/>
        </p:nvSpPr>
        <p:spPr>
          <a:xfrm>
            <a:off x="4592409" y="758603"/>
            <a:ext cx="2715276" cy="307777"/>
          </a:xfrm>
          <a:prstGeom prst="rect">
            <a:avLst/>
          </a:prstGeom>
          <a:noFill/>
        </p:spPr>
        <p:txBody>
          <a:bodyPr wrap="square" rtlCol="0">
            <a:spAutoFit/>
          </a:bodyPr>
          <a:lstStyle/>
          <a:p>
            <a:r>
              <a:rPr lang="en-US" sz="1400" b="1" dirty="0">
                <a:solidFill>
                  <a:srgbClr val="002060"/>
                </a:solidFill>
                <a:latin typeface="Book Antiqua" panose="02040602050305030304" pitchFamily="18" charset="0"/>
              </a:rPr>
              <a:t>Detail Level 2 – Subcategories</a:t>
            </a:r>
          </a:p>
        </p:txBody>
      </p:sp>
      <p:cxnSp>
        <p:nvCxnSpPr>
          <p:cNvPr id="14" name="Straight Connector 13">
            <a:extLst>
              <a:ext uri="{FF2B5EF4-FFF2-40B4-BE49-F238E27FC236}">
                <a16:creationId xmlns:a16="http://schemas.microsoft.com/office/drawing/2014/main" id="{A0D59F4C-27E4-4883-BC05-F3C3B8C56629}"/>
              </a:ext>
            </a:extLst>
          </p:cNvPr>
          <p:cNvCxnSpPr>
            <a:cxnSpLocks/>
          </p:cNvCxnSpPr>
          <p:nvPr/>
        </p:nvCxnSpPr>
        <p:spPr>
          <a:xfrm>
            <a:off x="3909270" y="1132514"/>
            <a:ext cx="0" cy="4983060"/>
          </a:xfrm>
          <a:prstGeom prst="line">
            <a:avLst/>
          </a:prstGeom>
          <a:ln>
            <a:solidFill>
              <a:schemeClr val="accent5">
                <a:lumMod val="75000"/>
              </a:schemeClr>
            </a:solidFill>
          </a:ln>
        </p:spPr>
        <p:style>
          <a:lnRef idx="3">
            <a:schemeClr val="dk1"/>
          </a:lnRef>
          <a:fillRef idx="0">
            <a:schemeClr val="dk1"/>
          </a:fillRef>
          <a:effectRef idx="2">
            <a:schemeClr val="dk1"/>
          </a:effectRef>
          <a:fontRef idx="minor">
            <a:schemeClr val="tx1"/>
          </a:fontRef>
        </p:style>
      </p:cxnSp>
      <p:sp>
        <p:nvSpPr>
          <p:cNvPr id="5" name="Slide Number Placeholder 4">
            <a:extLst>
              <a:ext uri="{FF2B5EF4-FFF2-40B4-BE49-F238E27FC236}">
                <a16:creationId xmlns:a16="http://schemas.microsoft.com/office/drawing/2014/main" id="{7A578B3F-D2EE-4B67-B0E5-C9D9D77BD58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9" name="Date Placeholder 8"/>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019380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CE40E-4144-41D0-AB42-E03DAEDE5523}"/>
              </a:ext>
            </a:extLst>
          </p:cNvPr>
          <p:cNvSpPr>
            <a:spLocks noGrp="1"/>
          </p:cNvSpPr>
          <p:nvPr>
            <p:ph type="title"/>
          </p:nvPr>
        </p:nvSpPr>
        <p:spPr/>
        <p:txBody>
          <a:bodyPr/>
          <a:lstStyle/>
          <a:p>
            <a:r>
              <a:rPr lang="en-US" dirty="0"/>
              <a:t> </a:t>
            </a:r>
            <a:r>
              <a:rPr lang="en-US" i="1" dirty="0">
                <a:latin typeface="Book Antiqua" panose="02040602050305030304" pitchFamily="18" charset="0"/>
              </a:rPr>
              <a:t>… </a:t>
            </a:r>
            <a:r>
              <a:rPr lang="en-US" sz="3200" i="1" dirty="0">
                <a:latin typeface="Book Antiqua" panose="02040602050305030304" pitchFamily="18" charset="0"/>
              </a:rPr>
              <a:t>to ensure more equitable distribution …</a:t>
            </a:r>
          </a:p>
        </p:txBody>
      </p:sp>
      <p:sp>
        <p:nvSpPr>
          <p:cNvPr id="3" name="Content Placeholder 2">
            <a:extLst>
              <a:ext uri="{FF2B5EF4-FFF2-40B4-BE49-F238E27FC236}">
                <a16:creationId xmlns:a16="http://schemas.microsoft.com/office/drawing/2014/main" id="{E9809A7C-AB0E-4FD3-8E68-9990AF4DB96E}"/>
              </a:ext>
            </a:extLst>
          </p:cNvPr>
          <p:cNvSpPr>
            <a:spLocks noGrp="1"/>
          </p:cNvSpPr>
          <p:nvPr>
            <p:ph idx="1"/>
          </p:nvPr>
        </p:nvSpPr>
        <p:spPr/>
        <p:txBody>
          <a:bodyPr>
            <a:normAutofit/>
          </a:bodyPr>
          <a:lstStyle/>
          <a:p>
            <a:r>
              <a:rPr lang="en-US" sz="3200" dirty="0">
                <a:latin typeface="Book Antiqua" panose="02040602050305030304" pitchFamily="18" charset="0"/>
              </a:rPr>
              <a:t>Same level of services to all students</a:t>
            </a:r>
          </a:p>
          <a:p>
            <a:pPr lvl="1"/>
            <a:r>
              <a:rPr lang="en-US" sz="2800" dirty="0"/>
              <a:t>Each student receives funding for services based upon their instructional needs</a:t>
            </a:r>
          </a:p>
          <a:p>
            <a:pPr lvl="1"/>
            <a:endParaRPr lang="en-US" sz="2800" dirty="0"/>
          </a:p>
          <a:p>
            <a:r>
              <a:rPr lang="en-US" sz="3200" dirty="0">
                <a:latin typeface="Book Antiqua" panose="02040602050305030304" pitchFamily="18" charset="0"/>
              </a:rPr>
              <a:t>Same impact upon the local tax base</a:t>
            </a:r>
          </a:p>
          <a:p>
            <a:pPr lvl="1"/>
            <a:r>
              <a:rPr lang="en-US" sz="2800" dirty="0"/>
              <a:t>The model requires the same tax rate on each local tax base</a:t>
            </a:r>
          </a:p>
          <a:p>
            <a:pPr lvl="1"/>
            <a:endParaRPr lang="en-US" sz="2800" dirty="0"/>
          </a:p>
          <a:p>
            <a:r>
              <a:rPr lang="en-US" sz="3200" dirty="0"/>
              <a:t>State support ranges from 39% to 96%</a:t>
            </a:r>
          </a:p>
        </p:txBody>
      </p:sp>
      <p:sp>
        <p:nvSpPr>
          <p:cNvPr id="5" name="Slide Number Placeholder 4">
            <a:extLst>
              <a:ext uri="{FF2B5EF4-FFF2-40B4-BE49-F238E27FC236}">
                <a16:creationId xmlns:a16="http://schemas.microsoft.com/office/drawing/2014/main" id="{0C9BBABA-7834-46DE-83C5-2CCA1D0DD7F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698408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2657E95-3EDC-4AC8-BA8A-F78C9EFE78C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hart 4">
            <a:extLst>
              <a:ext uri="{FF2B5EF4-FFF2-40B4-BE49-F238E27FC236}">
                <a16:creationId xmlns:a16="http://schemas.microsoft.com/office/drawing/2014/main" id="{00000000-0008-0000-0300-000002000000}"/>
              </a:ext>
            </a:extLst>
          </p:cNvPr>
          <p:cNvGraphicFramePr/>
          <p:nvPr>
            <p:extLst>
              <p:ext uri="{D42A27DB-BD31-4B8C-83A1-F6EECF244321}">
                <p14:modId xmlns:p14="http://schemas.microsoft.com/office/powerpoint/2010/main" val="2805134983"/>
              </p:ext>
            </p:extLst>
          </p:nvPr>
        </p:nvGraphicFramePr>
        <p:xfrm>
          <a:off x="421341" y="320040"/>
          <a:ext cx="11340353" cy="5847678"/>
        </p:xfrm>
        <a:graphic>
          <a:graphicData uri="http://schemas.openxmlformats.org/drawingml/2006/chart">
            <c:chart xmlns:c="http://schemas.openxmlformats.org/drawingml/2006/chart" xmlns:r="http://schemas.openxmlformats.org/officeDocument/2006/relationships" r:id="rId2"/>
          </a:graphicData>
        </a:graphic>
      </p:graphicFrame>
      <p:sp>
        <p:nvSpPr>
          <p:cNvPr id="6" name="Date Placeholder 5"/>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803897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90ED-88E1-4B7A-8238-19EBDD5D3376}"/>
              </a:ext>
            </a:extLst>
          </p:cNvPr>
          <p:cNvSpPr>
            <a:spLocks noGrp="1"/>
          </p:cNvSpPr>
          <p:nvPr>
            <p:ph type="title"/>
          </p:nvPr>
        </p:nvSpPr>
        <p:spPr/>
        <p:txBody>
          <a:bodyPr>
            <a:normAutofit/>
          </a:bodyPr>
          <a:lstStyle/>
          <a:p>
            <a:r>
              <a:rPr lang="en-US" sz="3200" dirty="0">
                <a:latin typeface="Book Antiqua" panose="02040602050305030304" pitchFamily="18" charset="0"/>
              </a:rPr>
              <a:t>Letter from Governor, Senate President, House Speaker  </a:t>
            </a:r>
            <a:r>
              <a:rPr lang="en-US" sz="2800" dirty="0">
                <a:latin typeface="Book Antiqua" panose="02040602050305030304" pitchFamily="18" charset="0"/>
              </a:rPr>
              <a:t>January 17, 2019</a:t>
            </a:r>
          </a:p>
        </p:txBody>
      </p:sp>
      <p:sp>
        <p:nvSpPr>
          <p:cNvPr id="3" name="Content Placeholder 2">
            <a:extLst>
              <a:ext uri="{FF2B5EF4-FFF2-40B4-BE49-F238E27FC236}">
                <a16:creationId xmlns:a16="http://schemas.microsoft.com/office/drawing/2014/main" id="{B5282812-42C7-47FC-A89C-A7E4CF73262B}"/>
              </a:ext>
            </a:extLst>
          </p:cNvPr>
          <p:cNvSpPr>
            <a:spLocks noGrp="1"/>
          </p:cNvSpPr>
          <p:nvPr>
            <p:ph idx="1"/>
          </p:nvPr>
        </p:nvSpPr>
        <p:spPr/>
        <p:txBody>
          <a:bodyPr>
            <a:normAutofit/>
          </a:bodyPr>
          <a:lstStyle/>
          <a:p>
            <a:r>
              <a:rPr lang="en-US" sz="2400" i="1" dirty="0">
                <a:latin typeface="Book Antiqua" panose="02040602050305030304" pitchFamily="18" charset="0"/>
              </a:rPr>
              <a:t>“ … to establish a new, updated funding model to guide state appropriations and local school district expenditures for public education”</a:t>
            </a:r>
          </a:p>
          <a:p>
            <a:pPr marL="0" indent="0">
              <a:buNone/>
            </a:pPr>
            <a:endParaRPr lang="en-US" sz="2400" i="1" dirty="0">
              <a:latin typeface="Book Antiqua" panose="02040602050305030304" pitchFamily="18" charset="0"/>
            </a:endParaRPr>
          </a:p>
          <a:p>
            <a:r>
              <a:rPr lang="en-US" sz="2400" i="1" dirty="0">
                <a:latin typeface="Book Antiqua" panose="02040602050305030304" pitchFamily="18" charset="0"/>
              </a:rPr>
              <a:t>“to improve efficiency, transparency, accountability, and affordability“</a:t>
            </a:r>
          </a:p>
          <a:p>
            <a:pPr marL="0" indent="0">
              <a:buNone/>
            </a:pPr>
            <a:endParaRPr lang="en-US" sz="2400" i="1" dirty="0">
              <a:latin typeface="Book Antiqua" panose="02040602050305030304" pitchFamily="18" charset="0"/>
            </a:endParaRPr>
          </a:p>
          <a:p>
            <a:r>
              <a:rPr lang="en-US" sz="2400" i="1" dirty="0">
                <a:latin typeface="Book Antiqua" panose="02040602050305030304" pitchFamily="18" charset="0"/>
              </a:rPr>
              <a:t>“ … to ensure more equitable distribution of dollars to South Carolina’s school districts” </a:t>
            </a:r>
            <a:endParaRPr lang="en-US" sz="2400" i="1" dirty="0"/>
          </a:p>
          <a:p>
            <a:pPr marL="0" indent="0">
              <a:buNone/>
            </a:pPr>
            <a:endParaRPr lang="en-US" sz="2400" i="1" dirty="0">
              <a:latin typeface="Book Antiqua" panose="02040602050305030304" pitchFamily="18" charset="0"/>
            </a:endParaRPr>
          </a:p>
          <a:p>
            <a:r>
              <a:rPr lang="en-US" sz="2400" i="1" dirty="0">
                <a:latin typeface="Book Antiqua" panose="02040602050305030304" pitchFamily="18" charset="0"/>
              </a:rPr>
              <a:t>“help ensure that all of our children have the necessary resources“ </a:t>
            </a:r>
          </a:p>
        </p:txBody>
      </p:sp>
      <p:sp>
        <p:nvSpPr>
          <p:cNvPr id="5" name="Slide Number Placeholder 4">
            <a:extLst>
              <a:ext uri="{FF2B5EF4-FFF2-40B4-BE49-F238E27FC236}">
                <a16:creationId xmlns:a16="http://schemas.microsoft.com/office/drawing/2014/main" id="{D47716B7-2763-4FA7-BF2E-11236407B71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184328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5F4FB42C-ED17-460A-9E60-78BA88A2EBD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82358" y="257839"/>
            <a:ext cx="10027283" cy="6089594"/>
          </a:xfrm>
        </p:spPr>
      </p:pic>
      <p:sp>
        <p:nvSpPr>
          <p:cNvPr id="4" name="Slide Number Placeholder 3">
            <a:extLst>
              <a:ext uri="{FF2B5EF4-FFF2-40B4-BE49-F238E27FC236}">
                <a16:creationId xmlns:a16="http://schemas.microsoft.com/office/drawing/2014/main" id="{B04F3F8C-7237-4258-8689-D8E91D034E3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880330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8" name="Content Placeholder 7">
            <a:extLst>
              <a:ext uri="{FF2B5EF4-FFF2-40B4-BE49-F238E27FC236}">
                <a16:creationId xmlns:a16="http://schemas.microsoft.com/office/drawing/2014/main" id="{00000000-0008-0000-0100-000002000000}"/>
              </a:ext>
            </a:extLst>
          </p:cNvPr>
          <p:cNvGraphicFramePr>
            <a:graphicFrameLocks noGrp="1"/>
          </p:cNvGraphicFramePr>
          <p:nvPr>
            <p:ph idx="1"/>
          </p:nvPr>
        </p:nvGraphicFramePr>
        <p:xfrm>
          <a:off x="352425" y="312738"/>
          <a:ext cx="11001375" cy="58642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58628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A0DD47D-BD6B-4E0B-A3AD-7542A0ED979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4">
            <a:extLst>
              <a:ext uri="{FF2B5EF4-FFF2-40B4-BE49-F238E27FC236}">
                <a16:creationId xmlns:a16="http://schemas.microsoft.com/office/drawing/2014/main" id="{245864C8-BCED-40B4-948E-28A576162E3E}"/>
              </a:ext>
            </a:extLst>
          </p:cNvPr>
          <p:cNvGraphicFramePr>
            <a:graphicFrameLocks noGrp="1"/>
          </p:cNvGraphicFramePr>
          <p:nvPr>
            <p:ph idx="1"/>
            <p:extLst>
              <p:ext uri="{D42A27DB-BD31-4B8C-83A1-F6EECF244321}">
                <p14:modId xmlns:p14="http://schemas.microsoft.com/office/powerpoint/2010/main" val="2794220703"/>
              </p:ext>
            </p:extLst>
          </p:nvPr>
        </p:nvGraphicFramePr>
        <p:xfrm>
          <a:off x="376517" y="304800"/>
          <a:ext cx="11447930" cy="5872163"/>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Connector 6">
            <a:extLst>
              <a:ext uri="{FF2B5EF4-FFF2-40B4-BE49-F238E27FC236}">
                <a16:creationId xmlns:a16="http://schemas.microsoft.com/office/drawing/2014/main" id="{B6E2DD0D-461E-434E-8C78-EDF24DE2FCAC}"/>
              </a:ext>
            </a:extLst>
          </p:cNvPr>
          <p:cNvCxnSpPr/>
          <p:nvPr/>
        </p:nvCxnSpPr>
        <p:spPr>
          <a:xfrm flipV="1">
            <a:off x="915509" y="2550459"/>
            <a:ext cx="10819291" cy="0"/>
          </a:xfrm>
          <a:prstGeom prst="line">
            <a:avLst/>
          </a:prstGeom>
          <a:ln w="19050">
            <a:solidFill>
              <a:sysClr val="windowText" lastClr="0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6E2DD0D-461E-434E-8C78-EDF24DE2FCAC}"/>
              </a:ext>
            </a:extLst>
          </p:cNvPr>
          <p:cNvCxnSpPr/>
          <p:nvPr/>
        </p:nvCxnSpPr>
        <p:spPr>
          <a:xfrm flipV="1">
            <a:off x="915509" y="3352800"/>
            <a:ext cx="10819291" cy="0"/>
          </a:xfrm>
          <a:prstGeom prst="line">
            <a:avLst/>
          </a:prstGeom>
          <a:ln w="19050">
            <a:solidFill>
              <a:sysClr val="windowText" lastClr="0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6E2DD0D-461E-434E-8C78-EDF24DE2FCAC}"/>
              </a:ext>
            </a:extLst>
          </p:cNvPr>
          <p:cNvCxnSpPr/>
          <p:nvPr/>
        </p:nvCxnSpPr>
        <p:spPr>
          <a:xfrm flipV="1">
            <a:off x="915509" y="4155141"/>
            <a:ext cx="10819291" cy="0"/>
          </a:xfrm>
          <a:prstGeom prst="line">
            <a:avLst/>
          </a:prstGeom>
          <a:ln w="19050">
            <a:solidFill>
              <a:sysClr val="windowText" lastClr="000000"/>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064298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3A83B-E6CB-4E67-B780-D3531A20B41E}"/>
              </a:ext>
            </a:extLst>
          </p:cNvPr>
          <p:cNvSpPr>
            <a:spLocks noGrp="1"/>
          </p:cNvSpPr>
          <p:nvPr>
            <p:ph type="title"/>
          </p:nvPr>
        </p:nvSpPr>
        <p:spPr/>
        <p:txBody>
          <a:bodyPr>
            <a:normAutofit/>
          </a:bodyPr>
          <a:lstStyle/>
          <a:p>
            <a:r>
              <a:rPr lang="en-US" sz="3200" dirty="0">
                <a:latin typeface="Book Antiqua" panose="02040602050305030304" pitchFamily="18" charset="0"/>
              </a:rPr>
              <a:t>Funding Allocation – Model v Current (FY 2018-19)</a:t>
            </a:r>
          </a:p>
        </p:txBody>
      </p:sp>
      <p:graphicFrame>
        <p:nvGraphicFramePr>
          <p:cNvPr id="4" name="Content Placeholder 3">
            <a:extLst>
              <a:ext uri="{FF2B5EF4-FFF2-40B4-BE49-F238E27FC236}">
                <a16:creationId xmlns:a16="http://schemas.microsoft.com/office/drawing/2014/main" id="{F1879BA4-E6F2-48AA-998A-9AAD18F83FD4}"/>
              </a:ext>
            </a:extLst>
          </p:cNvPr>
          <p:cNvGraphicFramePr>
            <a:graphicFrameLocks noGrp="1"/>
          </p:cNvGraphicFramePr>
          <p:nvPr>
            <p:ph idx="1"/>
            <p:extLst>
              <p:ext uri="{D42A27DB-BD31-4B8C-83A1-F6EECF244321}">
                <p14:modId xmlns:p14="http://schemas.microsoft.com/office/powerpoint/2010/main" val="2176246081"/>
              </p:ext>
            </p:extLst>
          </p:nvPr>
        </p:nvGraphicFramePr>
        <p:xfrm>
          <a:off x="838200" y="2314592"/>
          <a:ext cx="10515601" cy="1842921"/>
        </p:xfrm>
        <a:graphic>
          <a:graphicData uri="http://schemas.openxmlformats.org/drawingml/2006/table">
            <a:tbl>
              <a:tblPr firstRow="1" firstCol="1" bandRow="1"/>
              <a:tblGrid>
                <a:gridCol w="1838777">
                  <a:extLst>
                    <a:ext uri="{9D8B030D-6E8A-4147-A177-3AD203B41FA5}">
                      <a16:colId xmlns:a16="http://schemas.microsoft.com/office/drawing/2014/main" val="4185813917"/>
                    </a:ext>
                  </a:extLst>
                </a:gridCol>
                <a:gridCol w="1203007">
                  <a:extLst>
                    <a:ext uri="{9D8B030D-6E8A-4147-A177-3AD203B41FA5}">
                      <a16:colId xmlns:a16="http://schemas.microsoft.com/office/drawing/2014/main" val="1947918586"/>
                    </a:ext>
                  </a:extLst>
                </a:gridCol>
                <a:gridCol w="1203007">
                  <a:extLst>
                    <a:ext uri="{9D8B030D-6E8A-4147-A177-3AD203B41FA5}">
                      <a16:colId xmlns:a16="http://schemas.microsoft.com/office/drawing/2014/main" val="2020452757"/>
                    </a:ext>
                  </a:extLst>
                </a:gridCol>
                <a:gridCol w="898278">
                  <a:extLst>
                    <a:ext uri="{9D8B030D-6E8A-4147-A177-3AD203B41FA5}">
                      <a16:colId xmlns:a16="http://schemas.microsoft.com/office/drawing/2014/main" val="2693833140"/>
                    </a:ext>
                  </a:extLst>
                </a:gridCol>
                <a:gridCol w="1208096">
                  <a:extLst>
                    <a:ext uri="{9D8B030D-6E8A-4147-A177-3AD203B41FA5}">
                      <a16:colId xmlns:a16="http://schemas.microsoft.com/office/drawing/2014/main" val="1691707053"/>
                    </a:ext>
                  </a:extLst>
                </a:gridCol>
                <a:gridCol w="864066">
                  <a:extLst>
                    <a:ext uri="{9D8B030D-6E8A-4147-A177-3AD203B41FA5}">
                      <a16:colId xmlns:a16="http://schemas.microsoft.com/office/drawing/2014/main" val="2076622434"/>
                    </a:ext>
                  </a:extLst>
                </a:gridCol>
                <a:gridCol w="804407">
                  <a:extLst>
                    <a:ext uri="{9D8B030D-6E8A-4147-A177-3AD203B41FA5}">
                      <a16:colId xmlns:a16="http://schemas.microsoft.com/office/drawing/2014/main" val="2230171152"/>
                    </a:ext>
                  </a:extLst>
                </a:gridCol>
                <a:gridCol w="1174247">
                  <a:extLst>
                    <a:ext uri="{9D8B030D-6E8A-4147-A177-3AD203B41FA5}">
                      <a16:colId xmlns:a16="http://schemas.microsoft.com/office/drawing/2014/main" val="2541422712"/>
                    </a:ext>
                  </a:extLst>
                </a:gridCol>
                <a:gridCol w="1321716">
                  <a:extLst>
                    <a:ext uri="{9D8B030D-6E8A-4147-A177-3AD203B41FA5}">
                      <a16:colId xmlns:a16="http://schemas.microsoft.com/office/drawing/2014/main" val="362618875"/>
                    </a:ext>
                  </a:extLst>
                </a:gridCol>
              </a:tblGrid>
              <a:tr h="616801">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 </a:t>
                      </a:r>
                    </a:p>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Total Cost</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State Share</a:t>
                      </a:r>
                    </a:p>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Total $</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State Share</a:t>
                      </a:r>
                    </a:p>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Local Share</a:t>
                      </a:r>
                    </a:p>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Total $</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Local Share</a:t>
                      </a:r>
                    </a:p>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Local Millage</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9583738"/>
                  </a:ext>
                </a:extLst>
              </a:tr>
              <a:tr h="205600">
                <a:tc>
                  <a:txBody>
                    <a:bodyPr/>
                    <a:lstStyle/>
                    <a:p>
                      <a:pPr marL="0" marR="0">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Instruction</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$3,322,243,461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$963,419,278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8269450"/>
                  </a:ext>
                </a:extLst>
              </a:tr>
              <a:tr h="205600">
                <a:tc>
                  <a:txBody>
                    <a:bodyPr/>
                    <a:lstStyle/>
                    <a:p>
                      <a:pPr marL="0" marR="0">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Facilities</a:t>
                      </a: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$779,698,098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$226,105,097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9732225"/>
                  </a:ext>
                </a:extLst>
              </a:tr>
              <a:tr h="205600">
                <a:tc>
                  <a:txBody>
                    <a:bodyPr/>
                    <a:lstStyle/>
                    <a:p>
                      <a:pPr marL="0" marR="0">
                        <a:spcBef>
                          <a:spcPts val="0"/>
                        </a:spcBef>
                        <a:spcAft>
                          <a:spcPts val="0"/>
                        </a:spcAft>
                      </a:pPr>
                      <a:r>
                        <a:rPr lang="en-US" sz="1300" dirty="0">
                          <a:effectLst/>
                          <a:latin typeface="Book Antiqua" panose="02040602050305030304" pitchFamily="18" charset="0"/>
                          <a:ea typeface="Calibri" panose="020F0502020204030204" pitchFamily="34" charset="0"/>
                          <a:cs typeface="Times New Roman" panose="02020603050405020304" pitchFamily="18" charset="0"/>
                        </a:rPr>
                        <a:t>District </a:t>
                      </a: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$131,983,960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$38,274,104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3201919"/>
                  </a:ext>
                </a:extLst>
              </a:tr>
              <a:tr h="197326">
                <a:tc>
                  <a:txBody>
                    <a:bodyPr/>
                    <a:lstStyle/>
                    <a:p>
                      <a:pPr marL="0" marR="0">
                        <a:spcBef>
                          <a:spcPts val="0"/>
                        </a:spcBef>
                        <a:spcAft>
                          <a:spcPts val="0"/>
                        </a:spcAft>
                      </a:pPr>
                      <a:r>
                        <a:rPr lang="en-US" sz="1300" b="1" dirty="0">
                          <a:effectLst/>
                          <a:latin typeface="Book Antiqua" panose="02040602050305030304" pitchFamily="18" charset="0"/>
                          <a:ea typeface="Calibri" panose="020F0502020204030204" pitchFamily="34" charset="0"/>
                          <a:cs typeface="Times New Roman" panose="02020603050405020304" pitchFamily="18"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$4,233,925,519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$1,227,798,479</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75.0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8898688"/>
                  </a:ext>
                </a:extLst>
              </a:tr>
              <a:tr h="205600">
                <a:tc>
                  <a:txBody>
                    <a:bodyPr/>
                    <a:lstStyle/>
                    <a:p>
                      <a:pPr marL="0" marR="0">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Redistribution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$173,868,361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($173,868,361)</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857775"/>
                  </a:ext>
                </a:extLst>
              </a:tr>
              <a:tr h="205600">
                <a:tc>
                  <a:txBody>
                    <a:bodyPr/>
                    <a:lstStyle/>
                    <a:p>
                      <a:pPr marL="0" marR="0">
                        <a:spcBef>
                          <a:spcPts val="0"/>
                        </a:spcBef>
                        <a:spcAft>
                          <a:spcPts val="0"/>
                        </a:spcAft>
                      </a:pPr>
                      <a:r>
                        <a:rPr lang="en-US" sz="1300" b="1" i="1" dirty="0">
                          <a:effectLst/>
                          <a:latin typeface="Book Antiqua" panose="02040602050305030304" pitchFamily="18" charset="0"/>
                          <a:ea typeface="Calibri" panose="020F0502020204030204" pitchFamily="34" charset="0"/>
                          <a:cs typeface="Times New Roman" panose="02020603050405020304" pitchFamily="18" charset="0"/>
                        </a:rPr>
                        <a:t>Number of Districts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55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300" b="1" i="1" dirty="0">
                          <a:effectLst/>
                          <a:latin typeface="Book Antiqua" panose="02040602050305030304" pitchFamily="18" charset="0"/>
                          <a:ea typeface="Calibri" panose="020F0502020204030204" pitchFamily="34" charset="0"/>
                          <a:cs typeface="Calibri" panose="020F0502020204030204" pitchFamily="34" charset="0"/>
                        </a:rPr>
                        <a:t>26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6086" marR="660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5427220"/>
                  </a:ext>
                </a:extLst>
              </a:tr>
            </a:tbl>
          </a:graphicData>
        </a:graphic>
      </p:graphicFrame>
      <p:sp>
        <p:nvSpPr>
          <p:cNvPr id="5" name="Slide Number Placeholder 4">
            <a:extLst>
              <a:ext uri="{FF2B5EF4-FFF2-40B4-BE49-F238E27FC236}">
                <a16:creationId xmlns:a16="http://schemas.microsoft.com/office/drawing/2014/main" id="{435FD153-68C2-4430-9D1F-CA9A9FAB5FE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544919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6E5E6-CFDD-40C9-AF3F-2A14049AD9E6}"/>
              </a:ext>
            </a:extLst>
          </p:cNvPr>
          <p:cNvSpPr>
            <a:spLocks noGrp="1"/>
          </p:cNvSpPr>
          <p:nvPr>
            <p:ph type="title"/>
          </p:nvPr>
        </p:nvSpPr>
        <p:spPr>
          <a:xfrm>
            <a:off x="367552" y="259977"/>
            <a:ext cx="11492753" cy="1102098"/>
          </a:xfrm>
        </p:spPr>
        <p:txBody>
          <a:bodyPr>
            <a:normAutofit/>
          </a:bodyPr>
          <a:lstStyle/>
          <a:p>
            <a:r>
              <a:rPr lang="en-US" sz="3200" dirty="0"/>
              <a:t>Model Flexibility: Adjust Student-Teacher Ratios by Grade</a:t>
            </a:r>
          </a:p>
        </p:txBody>
      </p:sp>
      <p:sp>
        <p:nvSpPr>
          <p:cNvPr id="3" name="Content Placeholder 2">
            <a:extLst>
              <a:ext uri="{FF2B5EF4-FFF2-40B4-BE49-F238E27FC236}">
                <a16:creationId xmlns:a16="http://schemas.microsoft.com/office/drawing/2014/main" id="{4D6C5322-A8B3-4045-B85A-9A42CF52CCFC}"/>
              </a:ext>
            </a:extLst>
          </p:cNvPr>
          <p:cNvSpPr>
            <a:spLocks noGrp="1"/>
          </p:cNvSpPr>
          <p:nvPr>
            <p:ph idx="1"/>
          </p:nvPr>
        </p:nvSpPr>
        <p:spPr>
          <a:xfrm>
            <a:off x="502025" y="1209675"/>
            <a:ext cx="10851776" cy="4967289"/>
          </a:xfrm>
        </p:spPr>
        <p:txBody>
          <a:bodyPr>
            <a:normAutofit fontScale="92500"/>
          </a:bodyPr>
          <a:lstStyle/>
          <a:p>
            <a:r>
              <a:rPr lang="en-US" sz="2400" dirty="0"/>
              <a:t>One option presented is to lower the student-teacher ratio for students in grades 1-6 and increase the ratio in 7-12. (Assumes total number of teachers is held constant.) </a:t>
            </a: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r>
              <a:rPr lang="en-US" sz="2400" dirty="0"/>
              <a:t>Other examples: To lower the student-teacher ratio by one student requires an additional 2,683 teachers at a cost of $171.7 million for salary and fringe only.</a:t>
            </a:r>
          </a:p>
        </p:txBody>
      </p:sp>
      <p:graphicFrame>
        <p:nvGraphicFramePr>
          <p:cNvPr id="7" name="Table 6">
            <a:extLst>
              <a:ext uri="{FF2B5EF4-FFF2-40B4-BE49-F238E27FC236}">
                <a16:creationId xmlns:a16="http://schemas.microsoft.com/office/drawing/2014/main" id="{9CE93262-9630-4DEF-9531-D42E87D79D24}"/>
              </a:ext>
            </a:extLst>
          </p:cNvPr>
          <p:cNvGraphicFramePr>
            <a:graphicFrameLocks noGrp="1"/>
          </p:cNvGraphicFramePr>
          <p:nvPr>
            <p:extLst>
              <p:ext uri="{D42A27DB-BD31-4B8C-83A1-F6EECF244321}">
                <p14:modId xmlns:p14="http://schemas.microsoft.com/office/powerpoint/2010/main" val="3354803579"/>
              </p:ext>
            </p:extLst>
          </p:nvPr>
        </p:nvGraphicFramePr>
        <p:xfrm>
          <a:off x="1663568" y="2070850"/>
          <a:ext cx="8900719" cy="3192096"/>
        </p:xfrm>
        <a:graphic>
          <a:graphicData uri="http://schemas.openxmlformats.org/drawingml/2006/table">
            <a:tbl>
              <a:tblPr firstRow="1" firstCol="1" bandRow="1"/>
              <a:tblGrid>
                <a:gridCol w="1970321">
                  <a:extLst>
                    <a:ext uri="{9D8B030D-6E8A-4147-A177-3AD203B41FA5}">
                      <a16:colId xmlns:a16="http://schemas.microsoft.com/office/drawing/2014/main" val="2538870432"/>
                    </a:ext>
                  </a:extLst>
                </a:gridCol>
                <a:gridCol w="1485357">
                  <a:extLst>
                    <a:ext uri="{9D8B030D-6E8A-4147-A177-3AD203B41FA5}">
                      <a16:colId xmlns:a16="http://schemas.microsoft.com/office/drawing/2014/main" val="1284393464"/>
                    </a:ext>
                  </a:extLst>
                </a:gridCol>
                <a:gridCol w="1221294">
                  <a:extLst>
                    <a:ext uri="{9D8B030D-6E8A-4147-A177-3AD203B41FA5}">
                      <a16:colId xmlns:a16="http://schemas.microsoft.com/office/drawing/2014/main" val="2782113339"/>
                    </a:ext>
                  </a:extLst>
                </a:gridCol>
                <a:gridCol w="225977">
                  <a:extLst>
                    <a:ext uri="{9D8B030D-6E8A-4147-A177-3AD203B41FA5}">
                      <a16:colId xmlns:a16="http://schemas.microsoft.com/office/drawing/2014/main" val="3597830179"/>
                    </a:ext>
                  </a:extLst>
                </a:gridCol>
                <a:gridCol w="1235259">
                  <a:extLst>
                    <a:ext uri="{9D8B030D-6E8A-4147-A177-3AD203B41FA5}">
                      <a16:colId xmlns:a16="http://schemas.microsoft.com/office/drawing/2014/main" val="2868304105"/>
                    </a:ext>
                  </a:extLst>
                </a:gridCol>
                <a:gridCol w="1428863">
                  <a:extLst>
                    <a:ext uri="{9D8B030D-6E8A-4147-A177-3AD203B41FA5}">
                      <a16:colId xmlns:a16="http://schemas.microsoft.com/office/drawing/2014/main" val="881142990"/>
                    </a:ext>
                  </a:extLst>
                </a:gridCol>
                <a:gridCol w="1333648">
                  <a:extLst>
                    <a:ext uri="{9D8B030D-6E8A-4147-A177-3AD203B41FA5}">
                      <a16:colId xmlns:a16="http://schemas.microsoft.com/office/drawing/2014/main" val="4232104840"/>
                    </a:ext>
                  </a:extLst>
                </a:gridCol>
              </a:tblGrid>
              <a:tr h="227838">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Poverty</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Non-Poverty</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All Students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523180607"/>
                  </a:ext>
                </a:extLst>
              </a:tr>
              <a:tr h="227838">
                <a:tc>
                  <a:txBody>
                    <a:bodyPr/>
                    <a:lstStyle/>
                    <a:p>
                      <a:pPr marL="0" marR="0">
                        <a:lnSpc>
                          <a:spcPct val="107000"/>
                        </a:lnSpc>
                        <a:spcBef>
                          <a:spcPts val="0"/>
                        </a:spcBef>
                        <a:spcAft>
                          <a:spcPts val="0"/>
                        </a:spcAft>
                      </a:pPr>
                      <a:r>
                        <a:rPr lang="en-US" sz="1200" b="1" u="sng"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Model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746404534"/>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 K</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16.5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gridSpan="3">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(One aide for every Kindergarten Teacher)</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22327231"/>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1-3</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16.5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948530987"/>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4-6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16.5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221509430"/>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7-8</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16.5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4273240207"/>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9-12</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16.5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21.5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tc>
                  <a:txBody>
                    <a:bodyPr/>
                    <a:lstStyle/>
                    <a:p>
                      <a:pPr>
                        <a:lnSpc>
                          <a:spcPct val="107000"/>
                        </a:lnSpc>
                      </a:pPr>
                      <a:endParaRPr lang="en-US" sz="1200" dirty="0">
                        <a:effectLst/>
                        <a:latin typeface="Book Antiqua" panose="0204060205030503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395119268"/>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299728016"/>
                  </a:ext>
                </a:extLst>
              </a:tr>
              <a:tr h="228035">
                <a:tc>
                  <a:txBody>
                    <a:bodyPr/>
                    <a:lstStyle/>
                    <a:p>
                      <a:pPr marL="0" marR="0">
                        <a:lnSpc>
                          <a:spcPct val="107000"/>
                        </a:lnSpc>
                        <a:spcBef>
                          <a:spcPts val="0"/>
                        </a:spcBef>
                        <a:spcAft>
                          <a:spcPts val="0"/>
                        </a:spcAft>
                      </a:pPr>
                      <a:r>
                        <a:rPr lang="en-US" sz="1200" b="1" u="sng"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Option 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117429205"/>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 K</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17.5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gridSpan="3">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(One aide for every Kindergarten Teacher)</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48821977"/>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1-3</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15.5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20.5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123397353"/>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4-6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15.5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20.5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537475059"/>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7-8</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17.5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113226190"/>
                  </a:ext>
                </a:extLst>
              </a:tr>
              <a:tr h="228035">
                <a:tc>
                  <a:txBody>
                    <a:bodyPr/>
                    <a:lstStyle/>
                    <a:p>
                      <a:pPr marL="0" marR="0">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Grades 9-12</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4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17.5</a:t>
                      </a:r>
                      <a:endParaRPr lang="en-US" sz="16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Calibri" panose="020F0502020204030204" pitchFamily="34"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marL="0" marR="0" algn="ctr">
                        <a:lnSpc>
                          <a:spcPct val="107000"/>
                        </a:lnSpc>
                        <a:spcBef>
                          <a:spcPts val="0"/>
                        </a:spcBef>
                        <a:spcAft>
                          <a:spcPts val="0"/>
                        </a:spcAft>
                      </a:pPr>
                      <a:r>
                        <a:rPr lang="en-US" sz="1000"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759665124"/>
                  </a:ext>
                </a:extLst>
              </a:tr>
            </a:tbl>
          </a:graphicData>
        </a:graphic>
      </p:graphicFrame>
      <p:sp>
        <p:nvSpPr>
          <p:cNvPr id="9" name="Slide Number Placeholder 4">
            <a:extLst>
              <a:ext uri="{FF2B5EF4-FFF2-40B4-BE49-F238E27FC236}">
                <a16:creationId xmlns:a16="http://schemas.microsoft.com/office/drawing/2014/main" id="{F13A6597-B5AE-43D5-B899-2D54246A2A33}"/>
              </a:ext>
            </a:extLst>
          </p:cNvPr>
          <p:cNvSpPr>
            <a:spLocks noGrp="1"/>
          </p:cNvSpPr>
          <p:nvPr>
            <p:ph type="sldNum" sz="quarter" idx="12"/>
          </p:nvPr>
        </p:nvSpPr>
        <p:spPr>
          <a:xfrm>
            <a:off x="9207500" y="6346825"/>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754715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9781-D9B0-4E43-AAE9-51E021B4E5E0}"/>
              </a:ext>
            </a:extLst>
          </p:cNvPr>
          <p:cNvSpPr>
            <a:spLocks noGrp="1"/>
          </p:cNvSpPr>
          <p:nvPr>
            <p:ph type="title"/>
          </p:nvPr>
        </p:nvSpPr>
        <p:spPr/>
        <p:txBody>
          <a:bodyPr>
            <a:normAutofit/>
          </a:bodyPr>
          <a:lstStyle/>
          <a:p>
            <a:r>
              <a:rPr lang="en-US" sz="3200" dirty="0"/>
              <a:t>Summary</a:t>
            </a:r>
          </a:p>
        </p:txBody>
      </p:sp>
      <p:sp>
        <p:nvSpPr>
          <p:cNvPr id="3" name="Content Placeholder 2">
            <a:extLst>
              <a:ext uri="{FF2B5EF4-FFF2-40B4-BE49-F238E27FC236}">
                <a16:creationId xmlns:a16="http://schemas.microsoft.com/office/drawing/2014/main" id="{A747B102-B288-4FB8-AD15-6FFBCBB73877}"/>
              </a:ext>
            </a:extLst>
          </p:cNvPr>
          <p:cNvSpPr>
            <a:spLocks noGrp="1"/>
          </p:cNvSpPr>
          <p:nvPr>
            <p:ph idx="1"/>
          </p:nvPr>
        </p:nvSpPr>
        <p:spPr/>
        <p:txBody>
          <a:bodyPr/>
          <a:lstStyle/>
          <a:p>
            <a:r>
              <a:rPr lang="en-US" sz="2400" dirty="0"/>
              <a:t>Realigned appropriations to match types of services</a:t>
            </a:r>
          </a:p>
          <a:p>
            <a:pPr lvl="1"/>
            <a:r>
              <a:rPr lang="en-US" sz="2000" dirty="0"/>
              <a:t>Defined services and resources</a:t>
            </a:r>
          </a:p>
          <a:p>
            <a:pPr lvl="1"/>
            <a:r>
              <a:rPr lang="en-US" sz="2000" dirty="0"/>
              <a:t>One appropriations formula – equity across districts</a:t>
            </a:r>
          </a:p>
          <a:p>
            <a:r>
              <a:rPr lang="en-US" sz="2400" dirty="0"/>
              <a:t>Technical issues</a:t>
            </a:r>
          </a:p>
          <a:p>
            <a:pPr lvl="1"/>
            <a:r>
              <a:rPr lang="en-US" sz="2000" dirty="0"/>
              <a:t>Accuracy of data</a:t>
            </a:r>
            <a:endParaRPr lang="en-US" sz="2400" dirty="0"/>
          </a:p>
          <a:p>
            <a:r>
              <a:rPr lang="en-US" sz="2400" dirty="0"/>
              <a:t>Policy issues</a:t>
            </a:r>
          </a:p>
          <a:p>
            <a:pPr lvl="1"/>
            <a:r>
              <a:rPr lang="en-US" sz="2000" dirty="0"/>
              <a:t>Adequacy of spending level, resources, and priorities</a:t>
            </a:r>
          </a:p>
          <a:p>
            <a:r>
              <a:rPr lang="en-US" sz="2400" dirty="0"/>
              <a:t>Other considerations</a:t>
            </a:r>
          </a:p>
        </p:txBody>
      </p:sp>
      <p:sp>
        <p:nvSpPr>
          <p:cNvPr id="4" name="Date Placeholder 3">
            <a:extLst>
              <a:ext uri="{FF2B5EF4-FFF2-40B4-BE49-F238E27FC236}">
                <a16:creationId xmlns:a16="http://schemas.microsoft.com/office/drawing/2014/main" id="{25E635FE-2B33-41E5-AE58-852C1736091D}"/>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Slide Number Placeholder 4">
            <a:extLst>
              <a:ext uri="{FF2B5EF4-FFF2-40B4-BE49-F238E27FC236}">
                <a16:creationId xmlns:a16="http://schemas.microsoft.com/office/drawing/2014/main" id="{8ECD533D-CB1E-4958-8D84-7F648C0F753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1637069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8E90C-A569-4A9F-BD06-D53518BE6B98}"/>
              </a:ext>
            </a:extLst>
          </p:cNvPr>
          <p:cNvSpPr>
            <a:spLocks noGrp="1"/>
          </p:cNvSpPr>
          <p:nvPr>
            <p:ph type="title"/>
          </p:nvPr>
        </p:nvSpPr>
        <p:spPr/>
        <p:txBody>
          <a:bodyPr>
            <a:normAutofit/>
          </a:bodyPr>
          <a:lstStyle/>
          <a:p>
            <a:pPr algn="ctr"/>
            <a:r>
              <a:rPr lang="en-US" sz="3200" dirty="0"/>
              <a:t>Questions?</a:t>
            </a:r>
          </a:p>
        </p:txBody>
      </p:sp>
      <p:sp>
        <p:nvSpPr>
          <p:cNvPr id="3" name="Content Placeholder 2">
            <a:extLst>
              <a:ext uri="{FF2B5EF4-FFF2-40B4-BE49-F238E27FC236}">
                <a16:creationId xmlns:a16="http://schemas.microsoft.com/office/drawing/2014/main" id="{97564443-CFEE-4113-A4B1-3F3BF7FD00CC}"/>
              </a:ext>
            </a:extLst>
          </p:cNvPr>
          <p:cNvSpPr>
            <a:spLocks noGrp="1"/>
          </p:cNvSpPr>
          <p:nvPr>
            <p:ph idx="1"/>
          </p:nvPr>
        </p:nvSpPr>
        <p:spPr/>
        <p:txBody>
          <a:bodyPr/>
          <a:lstStyle/>
          <a:p>
            <a:pPr lvl="0"/>
            <a:r>
              <a:rPr lang="en-US" sz="2400" dirty="0"/>
              <a:t>Full report and accompanying material can be found at </a:t>
            </a:r>
            <a:r>
              <a:rPr lang="en-US" sz="2400" dirty="0">
                <a:hlinkClick r:id="rId2"/>
              </a:rPr>
              <a:t>http://rfa.sc.gov/econ/educ/model</a:t>
            </a:r>
            <a:endParaRPr lang="en-US" sz="2400" dirty="0"/>
          </a:p>
          <a:p>
            <a:pPr marL="0" lvl="0" indent="0">
              <a:buNone/>
            </a:pPr>
            <a:endParaRPr lang="en-US" sz="2400" dirty="0"/>
          </a:p>
          <a:p>
            <a:pPr lvl="0"/>
            <a:r>
              <a:rPr lang="en-US" sz="2400" dirty="0"/>
              <a:t>Questions and feedback may be sent to </a:t>
            </a:r>
            <a:r>
              <a:rPr lang="en-US" sz="2400" dirty="0">
                <a:hlinkClick r:id="rId3"/>
              </a:rPr>
              <a:t>EdFund@rfa.sc.gov</a:t>
            </a:r>
            <a:endParaRPr lang="en-US" sz="2400" dirty="0"/>
          </a:p>
          <a:p>
            <a:pPr marL="0" lvl="0" indent="0">
              <a:buNone/>
            </a:pPr>
            <a:endParaRPr lang="en-US" dirty="0"/>
          </a:p>
        </p:txBody>
      </p:sp>
      <p:sp>
        <p:nvSpPr>
          <p:cNvPr id="7" name="Slide Number Placeholder 4">
            <a:extLst>
              <a:ext uri="{FF2B5EF4-FFF2-40B4-BE49-F238E27FC236}">
                <a16:creationId xmlns:a16="http://schemas.microsoft.com/office/drawing/2014/main" id="{4A38D230-55CD-4967-B012-684CFD5229F2}"/>
              </a:ext>
            </a:extLst>
          </p:cNvPr>
          <p:cNvSpPr>
            <a:spLocks noGrp="1"/>
          </p:cNvSpPr>
          <p:nvPr>
            <p:ph type="sldNum" sz="quarter" idx="12"/>
          </p:nvPr>
        </p:nvSpPr>
        <p:spPr>
          <a:xfrm>
            <a:off x="9207500" y="6346825"/>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648269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6046B-04BD-4BBE-813A-A616A806988B}"/>
              </a:ext>
            </a:extLst>
          </p:cNvPr>
          <p:cNvSpPr>
            <a:spLocks noGrp="1"/>
          </p:cNvSpPr>
          <p:nvPr>
            <p:ph type="title"/>
          </p:nvPr>
        </p:nvSpPr>
        <p:spPr/>
        <p:txBody>
          <a:bodyPr anchor="ctr">
            <a:normAutofit/>
          </a:bodyPr>
          <a:lstStyle/>
          <a:p>
            <a:r>
              <a:rPr lang="en-US" sz="4800" dirty="0">
                <a:latin typeface="Book Antiqua" panose="02040602050305030304" pitchFamily="18" charset="0"/>
              </a:rPr>
              <a:t>APPENDIX</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0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148789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C11EB-9B5B-44B8-8CC7-FDFA802F3B5A}"/>
              </a:ext>
            </a:extLst>
          </p:cNvPr>
          <p:cNvSpPr>
            <a:spLocks noGrp="1"/>
          </p:cNvSpPr>
          <p:nvPr>
            <p:ph type="title"/>
          </p:nvPr>
        </p:nvSpPr>
        <p:spPr>
          <a:xfrm>
            <a:off x="600635" y="203760"/>
            <a:ext cx="10515600" cy="1325563"/>
          </a:xfrm>
        </p:spPr>
        <p:txBody>
          <a:bodyPr>
            <a:normAutofit/>
          </a:bodyPr>
          <a:lstStyle/>
          <a:p>
            <a:r>
              <a:rPr lang="en-US" sz="3200" dirty="0">
                <a:latin typeface="Book Antiqua" panose="02040602050305030304" pitchFamily="18" charset="0"/>
              </a:rPr>
              <a:t>Requested Items</a:t>
            </a:r>
          </a:p>
        </p:txBody>
      </p:sp>
      <p:sp>
        <p:nvSpPr>
          <p:cNvPr id="3" name="Content Placeholder 2">
            <a:extLst>
              <a:ext uri="{FF2B5EF4-FFF2-40B4-BE49-F238E27FC236}">
                <a16:creationId xmlns:a16="http://schemas.microsoft.com/office/drawing/2014/main" id="{ADEE7B22-8690-4E0C-9099-282BD7B98E29}"/>
              </a:ext>
            </a:extLst>
          </p:cNvPr>
          <p:cNvSpPr>
            <a:spLocks noGrp="1"/>
          </p:cNvSpPr>
          <p:nvPr>
            <p:ph idx="1"/>
          </p:nvPr>
        </p:nvSpPr>
        <p:spPr>
          <a:xfrm>
            <a:off x="600635" y="1174376"/>
            <a:ext cx="10901083" cy="5002587"/>
          </a:xfrm>
        </p:spPr>
        <p:txBody>
          <a:bodyPr>
            <a:noAutofit/>
          </a:bodyPr>
          <a:lstStyle/>
          <a:p>
            <a:r>
              <a:rPr lang="en-US" sz="2400" dirty="0">
                <a:latin typeface="Book Antiqua" panose="02040602050305030304" pitchFamily="18" charset="0"/>
              </a:rPr>
              <a:t>Review of current state, federal, and local appropriations, revenues, and expenditures for the operation of public schools in the state and other documents that support the options or recommendations in its report;</a:t>
            </a:r>
          </a:p>
          <a:p>
            <a:r>
              <a:rPr lang="en-US" sz="2400" dirty="0">
                <a:latin typeface="Book Antiqua" panose="02040602050305030304" pitchFamily="18" charset="0"/>
              </a:rPr>
              <a:t>Options or recommendations for simplifying and streamlining state approximations for public education;</a:t>
            </a:r>
          </a:p>
          <a:p>
            <a:r>
              <a:rPr lang="en-US" sz="2400" dirty="0">
                <a:latin typeface="Book Antiqua" panose="02040602050305030304" pitchFamily="18" charset="0"/>
              </a:rPr>
              <a:t>Recommendations for consolidating current line item appropriations into fewer line items by major education programs;</a:t>
            </a:r>
          </a:p>
          <a:p>
            <a:r>
              <a:rPr lang="en-US" sz="2400" dirty="0">
                <a:latin typeface="Book Antiqua" panose="02040602050305030304" pitchFamily="18" charset="0"/>
              </a:rPr>
              <a:t>Options for improving the alignment of appropriations and revenues with local school district expenditures by major education programs;</a:t>
            </a:r>
          </a:p>
          <a:p>
            <a:r>
              <a:rPr lang="en-US" sz="2400" dirty="0">
                <a:latin typeface="Book Antiqua" panose="02040602050305030304" pitchFamily="18" charset="0"/>
              </a:rPr>
              <a:t>Options for standards or measures of fiscal accountability for funding categories as recommended by the SC Department of Education and options for standards or measures of student performance accountability as recommended by the SC Education Oversight Committee;</a:t>
            </a:r>
          </a:p>
        </p:txBody>
      </p:sp>
      <p:sp>
        <p:nvSpPr>
          <p:cNvPr id="5" name="Slide Number Placeholder 4">
            <a:extLst>
              <a:ext uri="{FF2B5EF4-FFF2-40B4-BE49-F238E27FC236}">
                <a16:creationId xmlns:a16="http://schemas.microsoft.com/office/drawing/2014/main" id="{1017553C-4321-4322-9F2D-D895B5D12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54133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EB1A8-F188-4252-94AB-A54666BEB229}"/>
              </a:ext>
            </a:extLst>
          </p:cNvPr>
          <p:cNvSpPr>
            <a:spLocks noGrp="1"/>
          </p:cNvSpPr>
          <p:nvPr>
            <p:ph type="title"/>
          </p:nvPr>
        </p:nvSpPr>
        <p:spPr>
          <a:xfrm>
            <a:off x="560294" y="400984"/>
            <a:ext cx="10515600" cy="961651"/>
          </a:xfrm>
        </p:spPr>
        <p:txBody>
          <a:bodyPr>
            <a:normAutofit/>
          </a:bodyPr>
          <a:lstStyle/>
          <a:p>
            <a:r>
              <a:rPr lang="en-US" sz="3200" dirty="0">
                <a:latin typeface="Book Antiqua" panose="02040602050305030304" pitchFamily="18" charset="0"/>
              </a:rPr>
              <a:t>Requested Items, continued</a:t>
            </a:r>
          </a:p>
        </p:txBody>
      </p:sp>
      <p:sp>
        <p:nvSpPr>
          <p:cNvPr id="3" name="Content Placeholder 2">
            <a:extLst>
              <a:ext uri="{FF2B5EF4-FFF2-40B4-BE49-F238E27FC236}">
                <a16:creationId xmlns:a16="http://schemas.microsoft.com/office/drawing/2014/main" id="{A6355492-B924-41B1-BA83-93B6FB67A44D}"/>
              </a:ext>
            </a:extLst>
          </p:cNvPr>
          <p:cNvSpPr>
            <a:spLocks noGrp="1"/>
          </p:cNvSpPr>
          <p:nvPr>
            <p:ph idx="1"/>
          </p:nvPr>
        </p:nvSpPr>
        <p:spPr>
          <a:xfrm>
            <a:off x="560294" y="1362635"/>
            <a:ext cx="10793506" cy="4814328"/>
          </a:xfrm>
        </p:spPr>
        <p:txBody>
          <a:bodyPr>
            <a:normAutofit fontScale="92500" lnSpcReduction="20000"/>
          </a:bodyPr>
          <a:lstStyle/>
          <a:p>
            <a:r>
              <a:rPr lang="en-US" sz="2600" dirty="0">
                <a:latin typeface="Book Antiqua" panose="02040602050305030304" pitchFamily="18" charset="0"/>
              </a:rPr>
              <a:t>Examples of reports that improve simplicity and transparency in reviewing and monitoring state and local funding and revenues, local school district expenditures, and accountability measures at the state and local level;</a:t>
            </a:r>
          </a:p>
          <a:p>
            <a:r>
              <a:rPr lang="en-US" sz="2600" dirty="0">
                <a:latin typeface="Book Antiqua" panose="02040602050305030304" pitchFamily="18" charset="0"/>
              </a:rPr>
              <a:t>Methods to simplify estimating or projecting future educational funding needs;</a:t>
            </a:r>
          </a:p>
          <a:p>
            <a:r>
              <a:rPr lang="en-US" sz="2600" dirty="0">
                <a:latin typeface="Book Antiqua" panose="02040602050305030304" pitchFamily="18" charset="0"/>
              </a:rPr>
              <a:t>A recommendation to create and maintain a competitive work force of teachers by examining the teacher salary structure and providing options to increase the min. teacher salary to $35,000 or  more;</a:t>
            </a:r>
          </a:p>
          <a:p>
            <a:r>
              <a:rPr lang="en-US" sz="2600" dirty="0">
                <a:latin typeface="Book Antiqua" panose="02040602050305030304" pitchFamily="18" charset="0"/>
              </a:rPr>
              <a:t>Options or incentives for encouraging consolidation or shared services among local school districts;</a:t>
            </a:r>
          </a:p>
          <a:p>
            <a:r>
              <a:rPr lang="en-US" sz="2600" dirty="0">
                <a:latin typeface="Book Antiqua" panose="02040602050305030304" pitchFamily="18" charset="0"/>
              </a:rPr>
              <a:t>Options to phase-in a higher percentage of state funding than is outlined in the Education Finance Act; and</a:t>
            </a:r>
          </a:p>
          <a:p>
            <a:r>
              <a:rPr lang="en-US" sz="2600" dirty="0">
                <a:latin typeface="Book Antiqua" panose="02040602050305030304" pitchFamily="18" charset="0"/>
              </a:rPr>
              <a:t>Recommendations to phase-in any funding changes over time to estimate the cost to hold harmless local school districts during a transition to a new funding method.</a:t>
            </a:r>
          </a:p>
          <a:p>
            <a:endParaRPr lang="en-US" dirty="0"/>
          </a:p>
        </p:txBody>
      </p:sp>
      <p:sp>
        <p:nvSpPr>
          <p:cNvPr id="5" name="Slide Number Placeholder 4">
            <a:extLst>
              <a:ext uri="{FF2B5EF4-FFF2-40B4-BE49-F238E27FC236}">
                <a16:creationId xmlns:a16="http://schemas.microsoft.com/office/drawing/2014/main" id="{6595E8CD-5E84-4321-B8F2-FD8F3B91B63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080116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3F0F-AA5C-4455-9D5F-1FAD412038FD}"/>
              </a:ext>
            </a:extLst>
          </p:cNvPr>
          <p:cNvSpPr>
            <a:spLocks noGrp="1"/>
          </p:cNvSpPr>
          <p:nvPr>
            <p:ph type="title"/>
          </p:nvPr>
        </p:nvSpPr>
        <p:spPr>
          <a:xfrm>
            <a:off x="838200" y="226131"/>
            <a:ext cx="10515599" cy="1136504"/>
          </a:xfrm>
        </p:spPr>
        <p:txBody>
          <a:bodyPr>
            <a:normAutofit/>
          </a:bodyPr>
          <a:lstStyle/>
          <a:p>
            <a:r>
              <a:rPr lang="en-US" sz="3200" dirty="0">
                <a:latin typeface="Book Antiqua" panose="02040602050305030304" pitchFamily="18" charset="0"/>
              </a:rPr>
              <a:t>Chronology of Activit</a:t>
            </a:r>
            <a:r>
              <a:rPr lang="en-US" sz="3200" dirty="0"/>
              <a:t>y</a:t>
            </a:r>
            <a:endParaRPr lang="en-US"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99CA30B0-7B37-4A88-B778-A86D565F6935}"/>
              </a:ext>
            </a:extLst>
          </p:cNvPr>
          <p:cNvSpPr>
            <a:spLocks noGrp="1"/>
          </p:cNvSpPr>
          <p:nvPr>
            <p:ph idx="1"/>
          </p:nvPr>
        </p:nvSpPr>
        <p:spPr>
          <a:xfrm>
            <a:off x="956344" y="1362635"/>
            <a:ext cx="10397455" cy="4814328"/>
          </a:xfrm>
        </p:spPr>
        <p:txBody>
          <a:bodyPr>
            <a:normAutofit/>
          </a:bodyPr>
          <a:lstStyle/>
          <a:p>
            <a:r>
              <a:rPr lang="en-US" sz="2400" dirty="0">
                <a:latin typeface="Book Antiqua" panose="02040602050305030304" pitchFamily="18" charset="0"/>
              </a:rPr>
              <a:t>Ways &amp; Means request to study line items – </a:t>
            </a:r>
            <a:r>
              <a:rPr lang="en-US" sz="2400" dirty="0"/>
              <a:t>Fall 2017</a:t>
            </a:r>
          </a:p>
          <a:p>
            <a:r>
              <a:rPr lang="en-US" sz="2400" dirty="0">
                <a:latin typeface="Book Antiqua" panose="02040602050305030304" pitchFamily="18" charset="0"/>
              </a:rPr>
              <a:t>Letter from Governor, President of the Senate, Speaker of the House – January 2019</a:t>
            </a:r>
          </a:p>
          <a:p>
            <a:r>
              <a:rPr lang="en-US" sz="2400" dirty="0">
                <a:latin typeface="Book Antiqua" panose="02040602050305030304" pitchFamily="18" charset="0"/>
              </a:rPr>
              <a:t>Multiple meetings with superintendents, school business officers, teacher groups, </a:t>
            </a:r>
            <a:r>
              <a:rPr lang="en-US" sz="2400" dirty="0"/>
              <a:t>S.C. Department </a:t>
            </a:r>
            <a:r>
              <a:rPr lang="en-US" sz="2400" dirty="0">
                <a:latin typeface="Book Antiqua" panose="02040602050305030304" pitchFamily="18" charset="0"/>
              </a:rPr>
              <a:t>of </a:t>
            </a:r>
            <a:r>
              <a:rPr lang="en-US" sz="2400" dirty="0"/>
              <a:t>E</a:t>
            </a:r>
            <a:r>
              <a:rPr lang="en-US" sz="2400" dirty="0">
                <a:latin typeface="Book Antiqua" panose="02040602050305030304" pitchFamily="18" charset="0"/>
              </a:rPr>
              <a:t>ducation</a:t>
            </a:r>
          </a:p>
          <a:p>
            <a:r>
              <a:rPr lang="en-US" sz="2400" dirty="0">
                <a:latin typeface="Book Antiqua" panose="02040602050305030304" pitchFamily="18" charset="0"/>
              </a:rPr>
              <a:t>Report and data analysis - May 9</a:t>
            </a:r>
            <a:r>
              <a:rPr lang="en-US" sz="2400" baseline="30000" dirty="0">
                <a:latin typeface="Book Antiqua" panose="02040602050305030304" pitchFamily="18" charset="0"/>
              </a:rPr>
              <a:t>th</a:t>
            </a:r>
          </a:p>
          <a:p>
            <a:r>
              <a:rPr lang="en-US" sz="2400" dirty="0">
                <a:latin typeface="Book Antiqua" panose="02040602050305030304" pitchFamily="18" charset="0"/>
              </a:rPr>
              <a:t>Additional meetings with education community </a:t>
            </a:r>
          </a:p>
          <a:p>
            <a:r>
              <a:rPr lang="en-US" sz="2400" dirty="0">
                <a:latin typeface="Book Antiqua" panose="02040602050305030304" pitchFamily="18" charset="0"/>
              </a:rPr>
              <a:t>Report on budget model and assumptions - October 3</a:t>
            </a:r>
            <a:r>
              <a:rPr lang="en-US" sz="2400" baseline="30000" dirty="0">
                <a:latin typeface="Book Antiqua" panose="02040602050305030304" pitchFamily="18" charset="0"/>
              </a:rPr>
              <a:t>rd</a:t>
            </a:r>
            <a:endParaRPr lang="en-US" sz="2400" dirty="0">
              <a:latin typeface="Book Antiqua" panose="02040602050305030304" pitchFamily="18" charset="0"/>
            </a:endParaRPr>
          </a:p>
          <a:p>
            <a:r>
              <a:rPr lang="en-US" sz="2400" dirty="0">
                <a:latin typeface="Book Antiqua" panose="02040602050305030304" pitchFamily="18" charset="0"/>
              </a:rPr>
              <a:t>Next steps – receive feedback</a:t>
            </a:r>
          </a:p>
        </p:txBody>
      </p:sp>
      <p:sp>
        <p:nvSpPr>
          <p:cNvPr id="5" name="Slide Number Placeholder 4">
            <a:extLst>
              <a:ext uri="{FF2B5EF4-FFF2-40B4-BE49-F238E27FC236}">
                <a16:creationId xmlns:a16="http://schemas.microsoft.com/office/drawing/2014/main" id="{45AD2AF0-C236-4E7C-9A42-D653FF74700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869178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0D77A-8DE1-4DAF-B41D-D98699D9CFA3}"/>
              </a:ext>
            </a:extLst>
          </p:cNvPr>
          <p:cNvSpPr>
            <a:spLocks noGrp="1"/>
          </p:cNvSpPr>
          <p:nvPr>
            <p:ph type="title"/>
          </p:nvPr>
        </p:nvSpPr>
        <p:spPr/>
        <p:txBody>
          <a:bodyPr>
            <a:normAutofit/>
          </a:bodyPr>
          <a:lstStyle/>
          <a:p>
            <a:r>
              <a:rPr lang="en-US" sz="3200" dirty="0"/>
              <a:t>Funding Option 1</a:t>
            </a:r>
          </a:p>
        </p:txBody>
      </p:sp>
      <p:sp>
        <p:nvSpPr>
          <p:cNvPr id="3" name="Content Placeholder 2">
            <a:extLst>
              <a:ext uri="{FF2B5EF4-FFF2-40B4-BE49-F238E27FC236}">
                <a16:creationId xmlns:a16="http://schemas.microsoft.com/office/drawing/2014/main" id="{575A7343-AD19-4E37-8BD4-29942BD6DAAD}"/>
              </a:ext>
            </a:extLst>
          </p:cNvPr>
          <p:cNvSpPr>
            <a:spLocks noGrp="1"/>
          </p:cNvSpPr>
          <p:nvPr>
            <p:ph idx="1"/>
          </p:nvPr>
        </p:nvSpPr>
        <p:spPr>
          <a:xfrm>
            <a:off x="838200" y="1517827"/>
            <a:ext cx="10515600" cy="4351338"/>
          </a:xfrm>
        </p:spPr>
        <p:txBody>
          <a:bodyPr>
            <a:normAutofit/>
          </a:bodyPr>
          <a:lstStyle/>
          <a:p>
            <a:r>
              <a:rPr lang="en-US" sz="2400" dirty="0"/>
              <a:t>Lower State Share to 70%</a:t>
            </a:r>
          </a:p>
          <a:p>
            <a:r>
              <a:rPr lang="en-US" sz="2400" dirty="0"/>
              <a:t>Distribute $410 million based on current funding</a:t>
            </a:r>
          </a:p>
          <a:p>
            <a:r>
              <a:rPr lang="en-US" sz="2400" dirty="0"/>
              <a:t>Requires $49.6 million additional funding for hold harmless</a:t>
            </a:r>
          </a:p>
          <a:p>
            <a:endParaRPr lang="en-US" sz="2400" dirty="0"/>
          </a:p>
        </p:txBody>
      </p:sp>
      <p:sp>
        <p:nvSpPr>
          <p:cNvPr id="4" name="Slide Number Placeholder 3">
            <a:extLst>
              <a:ext uri="{FF2B5EF4-FFF2-40B4-BE49-F238E27FC236}">
                <a16:creationId xmlns:a16="http://schemas.microsoft.com/office/drawing/2014/main" id="{540DFBF2-B665-4F07-BF88-74B59F69DED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3">
            <a:extLst>
              <a:ext uri="{FF2B5EF4-FFF2-40B4-BE49-F238E27FC236}">
                <a16:creationId xmlns:a16="http://schemas.microsoft.com/office/drawing/2014/main" id="{8A2CBCFF-4C7F-4D81-9BBA-AA667679E7B0}"/>
              </a:ext>
            </a:extLst>
          </p:cNvPr>
          <p:cNvGraphicFramePr>
            <a:graphicFrameLocks/>
          </p:cNvGraphicFramePr>
          <p:nvPr>
            <p:extLst>
              <p:ext uri="{D42A27DB-BD31-4B8C-83A1-F6EECF244321}">
                <p14:modId xmlns:p14="http://schemas.microsoft.com/office/powerpoint/2010/main" val="3721270934"/>
              </p:ext>
            </p:extLst>
          </p:nvPr>
        </p:nvGraphicFramePr>
        <p:xfrm>
          <a:off x="838199" y="3137645"/>
          <a:ext cx="10515601" cy="2731521"/>
        </p:xfrm>
        <a:graphic>
          <a:graphicData uri="http://schemas.openxmlformats.org/drawingml/2006/table">
            <a:tbl>
              <a:tblPr firstRow="1" firstCol="1" bandRow="1"/>
              <a:tblGrid>
                <a:gridCol w="1755115">
                  <a:extLst>
                    <a:ext uri="{9D8B030D-6E8A-4147-A177-3AD203B41FA5}">
                      <a16:colId xmlns:a16="http://schemas.microsoft.com/office/drawing/2014/main" val="3356249905"/>
                    </a:ext>
                  </a:extLst>
                </a:gridCol>
                <a:gridCol w="1186574">
                  <a:extLst>
                    <a:ext uri="{9D8B030D-6E8A-4147-A177-3AD203B41FA5}">
                      <a16:colId xmlns:a16="http://schemas.microsoft.com/office/drawing/2014/main" val="3046793954"/>
                    </a:ext>
                  </a:extLst>
                </a:gridCol>
                <a:gridCol w="1186574">
                  <a:extLst>
                    <a:ext uri="{9D8B030D-6E8A-4147-A177-3AD203B41FA5}">
                      <a16:colId xmlns:a16="http://schemas.microsoft.com/office/drawing/2014/main" val="885644668"/>
                    </a:ext>
                  </a:extLst>
                </a:gridCol>
                <a:gridCol w="875143">
                  <a:extLst>
                    <a:ext uri="{9D8B030D-6E8A-4147-A177-3AD203B41FA5}">
                      <a16:colId xmlns:a16="http://schemas.microsoft.com/office/drawing/2014/main" val="1598939925"/>
                    </a:ext>
                  </a:extLst>
                </a:gridCol>
                <a:gridCol w="1186574">
                  <a:extLst>
                    <a:ext uri="{9D8B030D-6E8A-4147-A177-3AD203B41FA5}">
                      <a16:colId xmlns:a16="http://schemas.microsoft.com/office/drawing/2014/main" val="396969847"/>
                    </a:ext>
                  </a:extLst>
                </a:gridCol>
                <a:gridCol w="956622">
                  <a:extLst>
                    <a:ext uri="{9D8B030D-6E8A-4147-A177-3AD203B41FA5}">
                      <a16:colId xmlns:a16="http://schemas.microsoft.com/office/drawing/2014/main" val="236763302"/>
                    </a:ext>
                  </a:extLst>
                </a:gridCol>
                <a:gridCol w="1002492">
                  <a:extLst>
                    <a:ext uri="{9D8B030D-6E8A-4147-A177-3AD203B41FA5}">
                      <a16:colId xmlns:a16="http://schemas.microsoft.com/office/drawing/2014/main" val="323011396"/>
                    </a:ext>
                  </a:extLst>
                </a:gridCol>
                <a:gridCol w="984385">
                  <a:extLst>
                    <a:ext uri="{9D8B030D-6E8A-4147-A177-3AD203B41FA5}">
                      <a16:colId xmlns:a16="http://schemas.microsoft.com/office/drawing/2014/main" val="3294096766"/>
                    </a:ext>
                  </a:extLst>
                </a:gridCol>
                <a:gridCol w="1382122">
                  <a:extLst>
                    <a:ext uri="{9D8B030D-6E8A-4147-A177-3AD203B41FA5}">
                      <a16:colId xmlns:a16="http://schemas.microsoft.com/office/drawing/2014/main" val="782888258"/>
                    </a:ext>
                  </a:extLst>
                </a:gridCol>
              </a:tblGrid>
              <a:tr h="420234">
                <a:tc gridSpan="9">
                  <a:txBody>
                    <a:bodyPr/>
                    <a:lstStyle/>
                    <a:p>
                      <a:pPr marL="0" marR="0">
                        <a:spcBef>
                          <a:spcPts val="0"/>
                        </a:spcBef>
                        <a:spcAft>
                          <a:spcPts val="0"/>
                        </a:spcAft>
                      </a:pPr>
                      <a:r>
                        <a:rPr lang="en-US" sz="1100" b="1" dirty="0">
                          <a:effectLst/>
                          <a:latin typeface="Book Antiqua" panose="02040602050305030304" pitchFamily="18" charset="0"/>
                          <a:ea typeface="Calibri" panose="020F0502020204030204" pitchFamily="34" charset="0"/>
                          <a:cs typeface="Times New Roman" panose="02020603050405020304" pitchFamily="18" charset="0"/>
                        </a:rPr>
                        <a:t>Funding Option 1 – Lower State Share within Formula to 70%, Distribute a Portion of Funds outside Model, &amp; Add Hold Harmless Funding</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*Reallocation of funding outside model and adding hold harmless funds creates a range of local millage rates.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1867143"/>
                  </a:ext>
                </a:extLst>
              </a:tr>
              <a:tr h="420234">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Cost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Millage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9724603"/>
                  </a:ext>
                </a:extLst>
              </a:tr>
              <a:tr h="210117">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$2,999,963,918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$1,285,698,822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5270019"/>
                  </a:ext>
                </a:extLst>
              </a:tr>
              <a:tr h="210117">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$704,062,236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$301,740,958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233076"/>
                  </a:ext>
                </a:extLst>
              </a:tr>
              <a:tr h="210117">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$119,180,645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$51,077,419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2765651"/>
                  </a:ext>
                </a:extLst>
              </a:tr>
              <a:tr h="210117">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$3,823,206,799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$1,638,517,199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100.1</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$49,639,466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($460,358,187)</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0309880"/>
                  </a:ext>
                </a:extLst>
              </a:tr>
              <a:tr h="210117">
                <a:tc>
                  <a:txBody>
                    <a:bodyPr/>
                    <a:lstStyle/>
                    <a:p>
                      <a:pPr marL="0" marR="0">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Distribution outside Model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$410,718,720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884703"/>
                  </a:ext>
                </a:extLst>
              </a:tr>
              <a:tr h="210117">
                <a:tc>
                  <a:txBody>
                    <a:bodyPr/>
                    <a:lstStyle/>
                    <a:p>
                      <a:pPr marL="0" marR="0">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1727901"/>
                  </a:ext>
                </a:extLst>
              </a:tr>
              <a:tr h="210117">
                <a:tc>
                  <a:txBody>
                    <a:bodyPr/>
                    <a:lstStyle/>
                    <a:p>
                      <a:pPr marL="0" marR="0">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Revised 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$4,283,564,986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78.4%</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$1,178,159,013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21.6%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0838355"/>
                  </a:ext>
                </a:extLst>
              </a:tr>
              <a:tr h="210117">
                <a:tc>
                  <a:txBody>
                    <a:bodyPr/>
                    <a:lstStyle/>
                    <a:p>
                      <a:pPr marL="0" marR="0">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Hold Harmless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*0.2-100.1</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$49,639,466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0459034"/>
                  </a:ext>
                </a:extLst>
              </a:tr>
              <a:tr h="210117">
                <a:tc>
                  <a:txBody>
                    <a:bodyPr/>
                    <a:lstStyle/>
                    <a:p>
                      <a:pPr marL="0" marR="0">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Number of Districts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35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157" marR="6515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4380343"/>
                  </a:ext>
                </a:extLst>
              </a:tr>
            </a:tbl>
          </a:graphicData>
        </a:graphic>
      </p:graphicFrame>
      <p:sp>
        <p:nvSpPr>
          <p:cNvPr id="6" name="Date Placeholder 5"/>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5779113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2FC75-71DE-42FA-A23F-2DA9330BC65C}"/>
              </a:ext>
            </a:extLst>
          </p:cNvPr>
          <p:cNvSpPr>
            <a:spLocks noGrp="1"/>
          </p:cNvSpPr>
          <p:nvPr>
            <p:ph type="title"/>
          </p:nvPr>
        </p:nvSpPr>
        <p:spPr>
          <a:xfrm>
            <a:off x="838200" y="365125"/>
            <a:ext cx="10515600" cy="1157151"/>
          </a:xfrm>
        </p:spPr>
        <p:txBody>
          <a:bodyPr>
            <a:normAutofit/>
          </a:bodyPr>
          <a:lstStyle/>
          <a:p>
            <a:r>
              <a:rPr lang="en-US" sz="3200" dirty="0"/>
              <a:t>Funding Option 2</a:t>
            </a:r>
          </a:p>
        </p:txBody>
      </p:sp>
      <p:sp>
        <p:nvSpPr>
          <p:cNvPr id="3" name="Content Placeholder 2">
            <a:extLst>
              <a:ext uri="{FF2B5EF4-FFF2-40B4-BE49-F238E27FC236}">
                <a16:creationId xmlns:a16="http://schemas.microsoft.com/office/drawing/2014/main" id="{768042CE-E991-43B1-88FF-45FB06ED029B}"/>
              </a:ext>
            </a:extLst>
          </p:cNvPr>
          <p:cNvSpPr>
            <a:spLocks noGrp="1"/>
          </p:cNvSpPr>
          <p:nvPr>
            <p:ph idx="1"/>
          </p:nvPr>
        </p:nvSpPr>
        <p:spPr>
          <a:xfrm>
            <a:off x="785420" y="1308847"/>
            <a:ext cx="10515600" cy="4564767"/>
          </a:xfrm>
        </p:spPr>
        <p:txBody>
          <a:bodyPr>
            <a:normAutofit/>
          </a:bodyPr>
          <a:lstStyle/>
          <a:p>
            <a:r>
              <a:rPr lang="en-US" sz="2400" dirty="0"/>
              <a:t>State Provides $3,000 Per Pupil</a:t>
            </a:r>
          </a:p>
          <a:p>
            <a:r>
              <a:rPr lang="en-US" sz="2400" dirty="0"/>
              <a:t>State and Local Share Remaining Costs 50%-50%</a:t>
            </a:r>
          </a:p>
          <a:p>
            <a:r>
              <a:rPr lang="en-US" sz="2400" dirty="0"/>
              <a:t>Distribute $343 million based on current funding</a:t>
            </a:r>
          </a:p>
          <a:p>
            <a:r>
              <a:rPr lang="en-US" sz="2400" dirty="0"/>
              <a:t>Requires $48.2 million for hold harmless</a:t>
            </a:r>
          </a:p>
        </p:txBody>
      </p:sp>
      <p:sp>
        <p:nvSpPr>
          <p:cNvPr id="4" name="Slide Number Placeholder 3">
            <a:extLst>
              <a:ext uri="{FF2B5EF4-FFF2-40B4-BE49-F238E27FC236}">
                <a16:creationId xmlns:a16="http://schemas.microsoft.com/office/drawing/2014/main" id="{F34751ED-97F4-4896-A52E-918C83A6C07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4">
            <a:extLst>
              <a:ext uri="{FF2B5EF4-FFF2-40B4-BE49-F238E27FC236}">
                <a16:creationId xmlns:a16="http://schemas.microsoft.com/office/drawing/2014/main" id="{BCFC6C1D-C8B3-4C65-A9FE-CB01D68EFE60}"/>
              </a:ext>
            </a:extLst>
          </p:cNvPr>
          <p:cNvGraphicFramePr>
            <a:graphicFrameLocks/>
          </p:cNvGraphicFramePr>
          <p:nvPr>
            <p:extLst>
              <p:ext uri="{D42A27DB-BD31-4B8C-83A1-F6EECF244321}">
                <p14:modId xmlns:p14="http://schemas.microsoft.com/office/powerpoint/2010/main" val="2119338108"/>
              </p:ext>
            </p:extLst>
          </p:nvPr>
        </p:nvGraphicFramePr>
        <p:xfrm>
          <a:off x="1166420" y="3334408"/>
          <a:ext cx="9753600" cy="2874728"/>
        </p:xfrm>
        <a:graphic>
          <a:graphicData uri="http://schemas.openxmlformats.org/drawingml/2006/table">
            <a:tbl>
              <a:tblPr firstRow="1" firstCol="1" bandRow="1"/>
              <a:tblGrid>
                <a:gridCol w="1532541">
                  <a:extLst>
                    <a:ext uri="{9D8B030D-6E8A-4147-A177-3AD203B41FA5}">
                      <a16:colId xmlns:a16="http://schemas.microsoft.com/office/drawing/2014/main" val="1461789666"/>
                    </a:ext>
                  </a:extLst>
                </a:gridCol>
                <a:gridCol w="1153039">
                  <a:extLst>
                    <a:ext uri="{9D8B030D-6E8A-4147-A177-3AD203B41FA5}">
                      <a16:colId xmlns:a16="http://schemas.microsoft.com/office/drawing/2014/main" val="2853393218"/>
                    </a:ext>
                  </a:extLst>
                </a:gridCol>
                <a:gridCol w="1170923">
                  <a:extLst>
                    <a:ext uri="{9D8B030D-6E8A-4147-A177-3AD203B41FA5}">
                      <a16:colId xmlns:a16="http://schemas.microsoft.com/office/drawing/2014/main" val="2523362778"/>
                    </a:ext>
                  </a:extLst>
                </a:gridCol>
                <a:gridCol w="919971">
                  <a:extLst>
                    <a:ext uri="{9D8B030D-6E8A-4147-A177-3AD203B41FA5}">
                      <a16:colId xmlns:a16="http://schemas.microsoft.com/office/drawing/2014/main" val="1935597769"/>
                    </a:ext>
                  </a:extLst>
                </a:gridCol>
                <a:gridCol w="1153039">
                  <a:extLst>
                    <a:ext uri="{9D8B030D-6E8A-4147-A177-3AD203B41FA5}">
                      <a16:colId xmlns:a16="http://schemas.microsoft.com/office/drawing/2014/main" val="3768005944"/>
                    </a:ext>
                  </a:extLst>
                </a:gridCol>
                <a:gridCol w="956860">
                  <a:extLst>
                    <a:ext uri="{9D8B030D-6E8A-4147-A177-3AD203B41FA5}">
                      <a16:colId xmlns:a16="http://schemas.microsoft.com/office/drawing/2014/main" val="2643146074"/>
                    </a:ext>
                  </a:extLst>
                </a:gridCol>
                <a:gridCol w="894821">
                  <a:extLst>
                    <a:ext uri="{9D8B030D-6E8A-4147-A177-3AD203B41FA5}">
                      <a16:colId xmlns:a16="http://schemas.microsoft.com/office/drawing/2014/main" val="699123477"/>
                    </a:ext>
                  </a:extLst>
                </a:gridCol>
                <a:gridCol w="955184">
                  <a:extLst>
                    <a:ext uri="{9D8B030D-6E8A-4147-A177-3AD203B41FA5}">
                      <a16:colId xmlns:a16="http://schemas.microsoft.com/office/drawing/2014/main" val="1139739703"/>
                    </a:ext>
                  </a:extLst>
                </a:gridCol>
                <a:gridCol w="1017222">
                  <a:extLst>
                    <a:ext uri="{9D8B030D-6E8A-4147-A177-3AD203B41FA5}">
                      <a16:colId xmlns:a16="http://schemas.microsoft.com/office/drawing/2014/main" val="220061133"/>
                    </a:ext>
                  </a:extLst>
                </a:gridCol>
              </a:tblGrid>
              <a:tr h="368582">
                <a:tc gridSpan="9">
                  <a:txBody>
                    <a:bodyPr/>
                    <a:lstStyle/>
                    <a:p>
                      <a:pPr marL="0" marR="0" algn="l">
                        <a:spcBef>
                          <a:spcPts val="0"/>
                        </a:spcBef>
                        <a:spcAft>
                          <a:spcPts val="0"/>
                        </a:spcAft>
                      </a:pPr>
                      <a:r>
                        <a:rPr lang="en-US" sz="1100" b="1" dirty="0">
                          <a:effectLst/>
                          <a:latin typeface="Book Antiqua" panose="02040602050305030304" pitchFamily="18" charset="0"/>
                          <a:ea typeface="Calibri" panose="020F0502020204030204" pitchFamily="34" charset="0"/>
                          <a:cs typeface="Times New Roman" panose="02020603050405020304" pitchFamily="18" charset="0"/>
                        </a:rPr>
                        <a:t>Funding Option 2 – State Provides $3,000 Per Pupil, then 50% of Remaining Costs, &amp; Add Hold Harmless Funding</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*Reallocation of funding outside model and adding hold harmless funds creates a range of local millage rates.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73579961"/>
                  </a:ext>
                </a:extLst>
              </a:tr>
              <a:tr h="368582">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Cost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Millage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0148568"/>
                  </a:ext>
                </a:extLst>
              </a:tr>
              <a:tr h="194324">
                <a:tc>
                  <a:txBody>
                    <a:bodyPr/>
                    <a:lstStyle/>
                    <a:p>
                      <a:pPr marL="0" marR="0" algn="l">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Distribution per Pupil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$2,163,366,750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7030850"/>
                  </a:ext>
                </a:extLst>
              </a:tr>
              <a:tr h="194324">
                <a:tc gridSpan="2">
                  <a:txBody>
                    <a:bodyPr/>
                    <a:lstStyle/>
                    <a:p>
                      <a:pPr marL="0" marR="0" algn="l">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50% Local Support for Remaining Costs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9963309"/>
                  </a:ext>
                </a:extLst>
              </a:tr>
              <a:tr h="194324">
                <a:tc>
                  <a:txBody>
                    <a:bodyPr/>
                    <a:lstStyle/>
                    <a:p>
                      <a:pPr marL="0" marR="0" algn="l">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Instruction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$4,285,662,739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$2,991,598,195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69.8%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$1,294,064,545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30.2%</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363884"/>
                  </a:ext>
                </a:extLst>
              </a:tr>
              <a:tr h="194324">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$702,098,883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69.8%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$303,704,312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30.2%</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3476603"/>
                  </a:ext>
                </a:extLst>
              </a:tr>
              <a:tr h="194324">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$118,848,297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69.8%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$51,409,767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30.2%</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5329292"/>
                  </a:ext>
                </a:extLst>
              </a:tr>
              <a:tr h="194324">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$3,812,545,374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69.8%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$1,649,178,624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30.2%</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*73.0-100.7</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$48,243,806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($391,650,477)</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1191869"/>
                  </a:ext>
                </a:extLst>
              </a:tr>
              <a:tr h="194324">
                <a:tc>
                  <a:txBody>
                    <a:bodyPr/>
                    <a:lstStyle/>
                    <a:p>
                      <a:pPr marL="0" marR="0" algn="l">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Residual outside Model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$343,406,670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4490751"/>
                  </a:ext>
                </a:extLst>
              </a:tr>
              <a:tr h="194324">
                <a:tc>
                  <a:txBody>
                    <a:bodyPr/>
                    <a:lstStyle/>
                    <a:p>
                      <a:pPr marL="0" marR="0" algn="l">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0323584"/>
                  </a:ext>
                </a:extLst>
              </a:tr>
              <a:tr h="194324">
                <a:tc>
                  <a:txBody>
                    <a:bodyPr/>
                    <a:lstStyle/>
                    <a:p>
                      <a:pPr marL="0" marR="0" algn="l">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Revised 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$4,282,169,325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78.4%</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$1,179,554,673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21.6%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4290664"/>
                  </a:ext>
                </a:extLst>
              </a:tr>
              <a:tr h="194324">
                <a:tc>
                  <a:txBody>
                    <a:bodyPr/>
                    <a:lstStyle/>
                    <a:p>
                      <a:pPr marL="0" marR="0" algn="l">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Hold Harmless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*0.2-100.7</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$48,243,806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2666940"/>
                  </a:ext>
                </a:extLst>
              </a:tr>
              <a:tr h="194324">
                <a:tc>
                  <a:txBody>
                    <a:bodyPr/>
                    <a:lstStyle/>
                    <a:p>
                      <a:pPr marL="0" marR="0" algn="l">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Number of Districts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078" marR="6507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4002999"/>
                  </a:ext>
                </a:extLst>
              </a:tr>
            </a:tbl>
          </a:graphicData>
        </a:graphic>
      </p:graphicFrame>
      <p:sp>
        <p:nvSpPr>
          <p:cNvPr id="6" name="Date Placeholder 5"/>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9114829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5D134-84B0-41DF-B1B1-7EA2BBC9F0EC}"/>
              </a:ext>
            </a:extLst>
          </p:cNvPr>
          <p:cNvSpPr>
            <a:spLocks noGrp="1"/>
          </p:cNvSpPr>
          <p:nvPr>
            <p:ph type="title"/>
          </p:nvPr>
        </p:nvSpPr>
        <p:spPr>
          <a:xfrm>
            <a:off x="838200" y="294483"/>
            <a:ext cx="10515600" cy="1240328"/>
          </a:xfrm>
        </p:spPr>
        <p:txBody>
          <a:bodyPr>
            <a:normAutofit/>
          </a:bodyPr>
          <a:lstStyle/>
          <a:p>
            <a:r>
              <a:rPr lang="en-US" sz="3200" dirty="0"/>
              <a:t>Funding Option 3</a:t>
            </a:r>
          </a:p>
        </p:txBody>
      </p:sp>
      <p:sp>
        <p:nvSpPr>
          <p:cNvPr id="3" name="Content Placeholder 2">
            <a:extLst>
              <a:ext uri="{FF2B5EF4-FFF2-40B4-BE49-F238E27FC236}">
                <a16:creationId xmlns:a16="http://schemas.microsoft.com/office/drawing/2014/main" id="{48A59534-D3BE-4C28-96BF-7C3742C64117}"/>
              </a:ext>
            </a:extLst>
          </p:cNvPr>
          <p:cNvSpPr>
            <a:spLocks noGrp="1"/>
          </p:cNvSpPr>
          <p:nvPr>
            <p:ph idx="1"/>
          </p:nvPr>
        </p:nvSpPr>
        <p:spPr>
          <a:xfrm>
            <a:off x="838200" y="1317812"/>
            <a:ext cx="10515600" cy="4568337"/>
          </a:xfrm>
        </p:spPr>
        <p:txBody>
          <a:bodyPr>
            <a:normAutofit/>
          </a:bodyPr>
          <a:lstStyle/>
          <a:p>
            <a:r>
              <a:rPr lang="en-US" sz="2400" dirty="0"/>
              <a:t>Eliminate Facilities Costs</a:t>
            </a:r>
          </a:p>
          <a:p>
            <a:r>
              <a:rPr lang="en-US" sz="2400" dirty="0"/>
              <a:t>No change to Property Tax Relief Funding</a:t>
            </a:r>
          </a:p>
          <a:p>
            <a:r>
              <a:rPr lang="en-US" sz="2400" dirty="0"/>
              <a:t>State Funds 66.5% of Instruction and District Services</a:t>
            </a:r>
          </a:p>
          <a:p>
            <a:r>
              <a:rPr lang="en-US" sz="2400" dirty="0"/>
              <a:t>Requires $94 million for hold harmless</a:t>
            </a:r>
          </a:p>
          <a:p>
            <a:endParaRPr lang="en-US" sz="2400" dirty="0"/>
          </a:p>
        </p:txBody>
      </p:sp>
      <p:sp>
        <p:nvSpPr>
          <p:cNvPr id="4" name="Slide Number Placeholder 3">
            <a:extLst>
              <a:ext uri="{FF2B5EF4-FFF2-40B4-BE49-F238E27FC236}">
                <a16:creationId xmlns:a16="http://schemas.microsoft.com/office/drawing/2014/main" id="{ED7D3DC1-63D5-4942-98DE-768F66E8480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6" name="Table 5">
            <a:extLst>
              <a:ext uri="{FF2B5EF4-FFF2-40B4-BE49-F238E27FC236}">
                <a16:creationId xmlns:a16="http://schemas.microsoft.com/office/drawing/2014/main" id="{D54E755B-75FC-46A1-B71C-79CCB133619C}"/>
              </a:ext>
            </a:extLst>
          </p:cNvPr>
          <p:cNvGraphicFramePr>
            <a:graphicFrameLocks noGrp="1"/>
          </p:cNvGraphicFramePr>
          <p:nvPr>
            <p:extLst>
              <p:ext uri="{D42A27DB-BD31-4B8C-83A1-F6EECF244321}">
                <p14:modId xmlns:p14="http://schemas.microsoft.com/office/powerpoint/2010/main" val="1960155425"/>
              </p:ext>
            </p:extLst>
          </p:nvPr>
        </p:nvGraphicFramePr>
        <p:xfrm>
          <a:off x="838201" y="3552845"/>
          <a:ext cx="10515599" cy="2172024"/>
        </p:xfrm>
        <a:graphic>
          <a:graphicData uri="http://schemas.openxmlformats.org/drawingml/2006/table">
            <a:tbl>
              <a:tblPr firstRow="1" firstCol="1" bandRow="1"/>
              <a:tblGrid>
                <a:gridCol w="1729140">
                  <a:extLst>
                    <a:ext uri="{9D8B030D-6E8A-4147-A177-3AD203B41FA5}">
                      <a16:colId xmlns:a16="http://schemas.microsoft.com/office/drawing/2014/main" val="273829565"/>
                    </a:ext>
                  </a:extLst>
                </a:gridCol>
                <a:gridCol w="1215581">
                  <a:extLst>
                    <a:ext uri="{9D8B030D-6E8A-4147-A177-3AD203B41FA5}">
                      <a16:colId xmlns:a16="http://schemas.microsoft.com/office/drawing/2014/main" val="2365992957"/>
                    </a:ext>
                  </a:extLst>
                </a:gridCol>
                <a:gridCol w="1215581">
                  <a:extLst>
                    <a:ext uri="{9D8B030D-6E8A-4147-A177-3AD203B41FA5}">
                      <a16:colId xmlns:a16="http://schemas.microsoft.com/office/drawing/2014/main" val="1885742394"/>
                    </a:ext>
                  </a:extLst>
                </a:gridCol>
                <a:gridCol w="971758">
                  <a:extLst>
                    <a:ext uri="{9D8B030D-6E8A-4147-A177-3AD203B41FA5}">
                      <a16:colId xmlns:a16="http://schemas.microsoft.com/office/drawing/2014/main" val="4035761227"/>
                    </a:ext>
                  </a:extLst>
                </a:gridCol>
                <a:gridCol w="1215581">
                  <a:extLst>
                    <a:ext uri="{9D8B030D-6E8A-4147-A177-3AD203B41FA5}">
                      <a16:colId xmlns:a16="http://schemas.microsoft.com/office/drawing/2014/main" val="2615981553"/>
                    </a:ext>
                  </a:extLst>
                </a:gridCol>
                <a:gridCol w="958212">
                  <a:extLst>
                    <a:ext uri="{9D8B030D-6E8A-4147-A177-3AD203B41FA5}">
                      <a16:colId xmlns:a16="http://schemas.microsoft.com/office/drawing/2014/main" val="4189869840"/>
                    </a:ext>
                  </a:extLst>
                </a:gridCol>
                <a:gridCol w="822166">
                  <a:extLst>
                    <a:ext uri="{9D8B030D-6E8A-4147-A177-3AD203B41FA5}">
                      <a16:colId xmlns:a16="http://schemas.microsoft.com/office/drawing/2014/main" val="174844411"/>
                    </a:ext>
                  </a:extLst>
                </a:gridCol>
                <a:gridCol w="1144908">
                  <a:extLst>
                    <a:ext uri="{9D8B030D-6E8A-4147-A177-3AD203B41FA5}">
                      <a16:colId xmlns:a16="http://schemas.microsoft.com/office/drawing/2014/main" val="3009773016"/>
                    </a:ext>
                  </a:extLst>
                </a:gridCol>
                <a:gridCol w="1242672">
                  <a:extLst>
                    <a:ext uri="{9D8B030D-6E8A-4147-A177-3AD203B41FA5}">
                      <a16:colId xmlns:a16="http://schemas.microsoft.com/office/drawing/2014/main" val="2206933054"/>
                    </a:ext>
                  </a:extLst>
                </a:gridCol>
              </a:tblGrid>
              <a:tr h="339232">
                <a:tc gridSpan="9">
                  <a:txBody>
                    <a:bodyPr/>
                    <a:lstStyle/>
                    <a:p>
                      <a:pPr marL="0" marR="0">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Funding Option 3 – Eliminate Facilities Costs and Property Tax Relief Funding</a:t>
                      </a: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from Model &amp; Add Hold Harmless Funding</a:t>
                      </a: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*Reallocation of funding outside model and adding hold harmless funds creates a range of local millage rates.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62694437"/>
                  </a:ext>
                </a:extLst>
              </a:tr>
              <a:tr h="339232">
                <a:tc>
                  <a:txBody>
                    <a:bodyPr/>
                    <a:lstStyle/>
                    <a:p>
                      <a:pPr marL="0" marR="0" algn="ct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Cost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Millage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904580"/>
                  </a:ext>
                </a:extLst>
              </a:tr>
              <a:tr h="186695">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$2,851,424,302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$1,434,238,438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7722678"/>
                  </a:ext>
                </a:extLst>
              </a:tr>
              <a:tr h="186695">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5607564"/>
                  </a:ext>
                </a:extLst>
              </a:tr>
              <a:tr h="186695">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$113,279,558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$56,978,506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857908"/>
                  </a:ext>
                </a:extLst>
              </a:tr>
              <a:tr h="186695">
                <a:tc>
                  <a:txBody>
                    <a:bodyPr/>
                    <a:lstStyle/>
                    <a:p>
                      <a:pPr marL="0" marR="0">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$4,455,920,804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$2,964,703,860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$1,491,216,944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33.5%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*78.0-128.6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$94,068,010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($94,065,048)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1776049"/>
                  </a:ext>
                </a:extLst>
              </a:tr>
              <a:tr h="186695">
                <a:tc>
                  <a:txBody>
                    <a:bodyPr/>
                    <a:lstStyle/>
                    <a:p>
                      <a:pPr marL="0" marR="0">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6769888"/>
                  </a:ext>
                </a:extLst>
              </a:tr>
              <a:tr h="186695">
                <a:tc>
                  <a:txBody>
                    <a:bodyPr/>
                    <a:lstStyle/>
                    <a:p>
                      <a:pPr marL="0" marR="0">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Revised 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$4,455,920,804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$3,058,768,907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68.6%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$1,397,151,897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31.4%</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*69.4-128.6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4812517"/>
                  </a:ext>
                </a:extLst>
              </a:tr>
              <a:tr h="186695">
                <a:tc>
                  <a:txBody>
                    <a:bodyPr/>
                    <a:lstStyle/>
                    <a:p>
                      <a:pPr marL="0" marR="0">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Hold Harmless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$94,068,010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7833"/>
                  </a:ext>
                </a:extLst>
              </a:tr>
              <a:tr h="186695">
                <a:tc>
                  <a:txBody>
                    <a:bodyPr/>
                    <a:lstStyle/>
                    <a:p>
                      <a:pPr marL="0" marR="0">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Number of Districts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66</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3606" marR="636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495951"/>
                  </a:ext>
                </a:extLst>
              </a:tr>
            </a:tbl>
          </a:graphicData>
        </a:graphic>
      </p:graphicFrame>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2006777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AA637-531B-49AB-A7B5-F9503A497305}"/>
              </a:ext>
            </a:extLst>
          </p:cNvPr>
          <p:cNvSpPr>
            <a:spLocks noGrp="1"/>
          </p:cNvSpPr>
          <p:nvPr>
            <p:ph type="title"/>
          </p:nvPr>
        </p:nvSpPr>
        <p:spPr/>
        <p:txBody>
          <a:bodyPr>
            <a:normAutofit/>
          </a:bodyPr>
          <a:lstStyle/>
          <a:p>
            <a:r>
              <a:rPr lang="en-US" sz="3200" dirty="0"/>
              <a:t>Funding Option 4</a:t>
            </a:r>
          </a:p>
        </p:txBody>
      </p:sp>
      <p:sp>
        <p:nvSpPr>
          <p:cNvPr id="3" name="Content Placeholder 2">
            <a:extLst>
              <a:ext uri="{FF2B5EF4-FFF2-40B4-BE49-F238E27FC236}">
                <a16:creationId xmlns:a16="http://schemas.microsoft.com/office/drawing/2014/main" id="{5B78EE4D-E05D-4A53-890F-B198A3E99FCD}"/>
              </a:ext>
            </a:extLst>
          </p:cNvPr>
          <p:cNvSpPr>
            <a:spLocks noGrp="1"/>
          </p:cNvSpPr>
          <p:nvPr>
            <p:ph idx="1"/>
          </p:nvPr>
        </p:nvSpPr>
        <p:spPr>
          <a:xfrm>
            <a:off x="838200" y="1452282"/>
            <a:ext cx="10515600" cy="4724681"/>
          </a:xfrm>
        </p:spPr>
        <p:txBody>
          <a:bodyPr>
            <a:normAutofit/>
          </a:bodyPr>
          <a:lstStyle/>
          <a:p>
            <a:r>
              <a:rPr lang="en-US" sz="2400" dirty="0"/>
              <a:t>Eliminate District Services</a:t>
            </a:r>
          </a:p>
          <a:p>
            <a:r>
              <a:rPr lang="en-US" sz="2400" dirty="0"/>
              <a:t>State Funds 80% of Instruction and Facilities</a:t>
            </a:r>
          </a:p>
          <a:p>
            <a:r>
              <a:rPr lang="en-US" sz="2400" dirty="0"/>
              <a:t>Requires $154 million for hold harmless</a:t>
            </a:r>
          </a:p>
        </p:txBody>
      </p:sp>
      <p:sp>
        <p:nvSpPr>
          <p:cNvPr id="4" name="Slide Number Placeholder 3">
            <a:extLst>
              <a:ext uri="{FF2B5EF4-FFF2-40B4-BE49-F238E27FC236}">
                <a16:creationId xmlns:a16="http://schemas.microsoft.com/office/drawing/2014/main" id="{521CF0FB-E17F-478F-BC8E-ABB2FD7AB25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3">
            <a:extLst>
              <a:ext uri="{FF2B5EF4-FFF2-40B4-BE49-F238E27FC236}">
                <a16:creationId xmlns:a16="http://schemas.microsoft.com/office/drawing/2014/main" id="{D08B8E57-E3B9-4026-BFF1-DE996667E634}"/>
              </a:ext>
            </a:extLst>
          </p:cNvPr>
          <p:cNvGraphicFramePr>
            <a:graphicFrameLocks/>
          </p:cNvGraphicFramePr>
          <p:nvPr>
            <p:extLst>
              <p:ext uri="{D42A27DB-BD31-4B8C-83A1-F6EECF244321}">
                <p14:modId xmlns:p14="http://schemas.microsoft.com/office/powerpoint/2010/main" val="592013434"/>
              </p:ext>
            </p:extLst>
          </p:nvPr>
        </p:nvGraphicFramePr>
        <p:xfrm>
          <a:off x="838200" y="2967318"/>
          <a:ext cx="10515600" cy="3209645"/>
        </p:xfrm>
        <a:graphic>
          <a:graphicData uri="http://schemas.openxmlformats.org/drawingml/2006/table">
            <a:tbl>
              <a:tblPr firstRow="1" firstCol="1" bandRow="1"/>
              <a:tblGrid>
                <a:gridCol w="1818542">
                  <a:extLst>
                    <a:ext uri="{9D8B030D-6E8A-4147-A177-3AD203B41FA5}">
                      <a16:colId xmlns:a16="http://schemas.microsoft.com/office/drawing/2014/main" val="3053188162"/>
                    </a:ext>
                  </a:extLst>
                </a:gridCol>
                <a:gridCol w="1162754">
                  <a:extLst>
                    <a:ext uri="{9D8B030D-6E8A-4147-A177-3AD203B41FA5}">
                      <a16:colId xmlns:a16="http://schemas.microsoft.com/office/drawing/2014/main" val="3118392310"/>
                    </a:ext>
                  </a:extLst>
                </a:gridCol>
                <a:gridCol w="1154284">
                  <a:extLst>
                    <a:ext uri="{9D8B030D-6E8A-4147-A177-3AD203B41FA5}">
                      <a16:colId xmlns:a16="http://schemas.microsoft.com/office/drawing/2014/main" val="1657039413"/>
                    </a:ext>
                  </a:extLst>
                </a:gridCol>
                <a:gridCol w="905641">
                  <a:extLst>
                    <a:ext uri="{9D8B030D-6E8A-4147-A177-3AD203B41FA5}">
                      <a16:colId xmlns:a16="http://schemas.microsoft.com/office/drawing/2014/main" val="1940534337"/>
                    </a:ext>
                  </a:extLst>
                </a:gridCol>
                <a:gridCol w="1137950">
                  <a:extLst>
                    <a:ext uri="{9D8B030D-6E8A-4147-A177-3AD203B41FA5}">
                      <a16:colId xmlns:a16="http://schemas.microsoft.com/office/drawing/2014/main" val="1056192582"/>
                    </a:ext>
                  </a:extLst>
                </a:gridCol>
                <a:gridCol w="1004856">
                  <a:extLst>
                    <a:ext uri="{9D8B030D-6E8A-4147-A177-3AD203B41FA5}">
                      <a16:colId xmlns:a16="http://schemas.microsoft.com/office/drawing/2014/main" val="434228857"/>
                    </a:ext>
                  </a:extLst>
                </a:gridCol>
                <a:gridCol w="859058">
                  <a:extLst>
                    <a:ext uri="{9D8B030D-6E8A-4147-A177-3AD203B41FA5}">
                      <a16:colId xmlns:a16="http://schemas.microsoft.com/office/drawing/2014/main" val="483615626"/>
                    </a:ext>
                  </a:extLst>
                </a:gridCol>
                <a:gridCol w="1186347">
                  <a:extLst>
                    <a:ext uri="{9D8B030D-6E8A-4147-A177-3AD203B41FA5}">
                      <a16:colId xmlns:a16="http://schemas.microsoft.com/office/drawing/2014/main" val="530755449"/>
                    </a:ext>
                  </a:extLst>
                </a:gridCol>
                <a:gridCol w="1286168">
                  <a:extLst>
                    <a:ext uri="{9D8B030D-6E8A-4147-A177-3AD203B41FA5}">
                      <a16:colId xmlns:a16="http://schemas.microsoft.com/office/drawing/2014/main" val="1153408716"/>
                    </a:ext>
                  </a:extLst>
                </a:gridCol>
              </a:tblGrid>
              <a:tr h="461611">
                <a:tc gridSpan="9">
                  <a:txBody>
                    <a:bodyPr/>
                    <a:lstStyle/>
                    <a:p>
                      <a:pPr marL="0" marR="0" algn="l">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Funding Option 4 – Eliminate District Services from the Model, State Funds 80% of Instruction and Facilities &amp; Add Hold Harmless Funding</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*Reallocation of funding outside model and adding hold harmless funds creates a range of local millage rates.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53306183"/>
                  </a:ext>
                </a:extLst>
              </a:tr>
              <a:tr h="461611">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Cost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Local Millage</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1913391"/>
                  </a:ext>
                </a:extLst>
              </a:tr>
              <a:tr h="254047">
                <a:tc>
                  <a:txBody>
                    <a:bodyPr/>
                    <a:lstStyle/>
                    <a:p>
                      <a:pPr marL="0" marR="0" algn="ctr">
                        <a:spcBef>
                          <a:spcPts val="0"/>
                        </a:spcBef>
                        <a:spcAft>
                          <a:spcPts val="0"/>
                        </a:spcAft>
                      </a:pPr>
                      <a:r>
                        <a:rPr lang="en-US" sz="11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3336108"/>
                  </a:ext>
                </a:extLst>
              </a:tr>
              <a:tr h="254047">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Instruction</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$4,285,662,739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$3,429,136,450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$856,526,289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3478827"/>
                  </a:ext>
                </a:extLst>
              </a:tr>
              <a:tr h="254047">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Facilities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$1,005,803,194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$804,784,838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$201,018,356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5719680"/>
                  </a:ext>
                </a:extLst>
              </a:tr>
              <a:tr h="254047">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District Services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$170,258,064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100.0%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3176114"/>
                  </a:ext>
                </a:extLst>
              </a:tr>
              <a:tr h="254047">
                <a:tc>
                  <a:txBody>
                    <a:bodyPr/>
                    <a:lstStyle/>
                    <a:p>
                      <a:pPr marL="0" marR="0" algn="l">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$4,233,925,519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77.5%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$1,227,798,479</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22.5%</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*66.8-255.0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$154,311,552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Book Antiqua" panose="02040602050305030304" pitchFamily="18" charset="0"/>
                          <a:ea typeface="Calibri" panose="020F0502020204030204" pitchFamily="34" charset="0"/>
                          <a:cs typeface="Calibri" panose="020F0502020204030204" pitchFamily="34" charset="0"/>
                        </a:rPr>
                        <a:t>($154,311,552)</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4807436"/>
                  </a:ext>
                </a:extLst>
              </a:tr>
              <a:tr h="254047">
                <a:tc>
                  <a:txBody>
                    <a:bodyPr/>
                    <a:lstStyle/>
                    <a:p>
                      <a:pPr marL="0" marR="0" algn="l">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141300"/>
                  </a:ext>
                </a:extLst>
              </a:tr>
              <a:tr h="254047">
                <a:tc>
                  <a:txBody>
                    <a:bodyPr/>
                    <a:lstStyle/>
                    <a:p>
                      <a:pPr marL="0" marR="0" algn="l">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Revised Total</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$5,461,723,998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$4,388,237,071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80.3%</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$1,073,486,928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19.7%</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*0.2-255.0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18371"/>
                  </a:ext>
                </a:extLst>
              </a:tr>
              <a:tr h="254047">
                <a:tc>
                  <a:txBody>
                    <a:bodyPr/>
                    <a:lstStyle/>
                    <a:p>
                      <a:pPr marL="0" marR="0" algn="l">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Hold Harmless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$154,311,552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 $0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4176188"/>
                  </a:ext>
                </a:extLst>
              </a:tr>
              <a:tr h="254047">
                <a:tc>
                  <a:txBody>
                    <a:bodyPr/>
                    <a:lstStyle/>
                    <a:p>
                      <a:pPr marL="0" marR="0" algn="l">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Number of Districts</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48</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b="1" i="1" dirty="0">
                          <a:effectLst/>
                          <a:latin typeface="Book Antiqua" panose="02040602050305030304" pitchFamily="18" charset="0"/>
                          <a:ea typeface="Calibri" panose="020F0502020204030204" pitchFamily="34" charset="0"/>
                          <a:cs typeface="Calibri" panose="020F0502020204030204" pitchFamily="34" charset="0"/>
                        </a:rPr>
                        <a:t>0</a:t>
                      </a:r>
                      <a:endParaRPr lang="en-US" sz="13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5337" marR="6533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495047"/>
                  </a:ext>
                </a:extLst>
              </a:tr>
            </a:tbl>
          </a:graphicData>
        </a:graphic>
      </p:graphicFrame>
      <p:sp>
        <p:nvSpPr>
          <p:cNvPr id="6" name="Date Placeholder 5"/>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0268982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2DA91-9EDB-485D-A439-2AA7F8E58462}"/>
              </a:ext>
            </a:extLst>
          </p:cNvPr>
          <p:cNvSpPr>
            <a:spLocks noGrp="1"/>
          </p:cNvSpPr>
          <p:nvPr>
            <p:ph type="title"/>
          </p:nvPr>
        </p:nvSpPr>
        <p:spPr/>
        <p:txBody>
          <a:bodyPr>
            <a:normAutofit/>
          </a:bodyPr>
          <a:lstStyle/>
          <a:p>
            <a:r>
              <a:rPr lang="en-US" sz="3200" dirty="0"/>
              <a:t>Option 5 – Adjusting Student-Teacher Ratios</a:t>
            </a:r>
          </a:p>
        </p:txBody>
      </p:sp>
      <p:graphicFrame>
        <p:nvGraphicFramePr>
          <p:cNvPr id="6" name="Content Placeholder 5">
            <a:extLst>
              <a:ext uri="{FF2B5EF4-FFF2-40B4-BE49-F238E27FC236}">
                <a16:creationId xmlns:a16="http://schemas.microsoft.com/office/drawing/2014/main" id="{6FFFF29F-9D49-404D-A554-97BC12DEEB9A}"/>
              </a:ext>
            </a:extLst>
          </p:cNvPr>
          <p:cNvGraphicFramePr>
            <a:graphicFrameLocks noGrp="1"/>
          </p:cNvGraphicFramePr>
          <p:nvPr>
            <p:ph idx="1"/>
            <p:extLst>
              <p:ext uri="{D42A27DB-BD31-4B8C-83A1-F6EECF244321}">
                <p14:modId xmlns:p14="http://schemas.microsoft.com/office/powerpoint/2010/main" val="81308462"/>
              </p:ext>
            </p:extLst>
          </p:nvPr>
        </p:nvGraphicFramePr>
        <p:xfrm>
          <a:off x="838200" y="2342191"/>
          <a:ext cx="10515600" cy="3774600"/>
        </p:xfrm>
        <a:graphic>
          <a:graphicData uri="http://schemas.openxmlformats.org/drawingml/2006/table">
            <a:tbl>
              <a:tblPr firstRow="1" firstCol="1" bandRow="1"/>
              <a:tblGrid>
                <a:gridCol w="1927495">
                  <a:extLst>
                    <a:ext uri="{9D8B030D-6E8A-4147-A177-3AD203B41FA5}">
                      <a16:colId xmlns:a16="http://schemas.microsoft.com/office/drawing/2014/main" val="3180113753"/>
                    </a:ext>
                  </a:extLst>
                </a:gridCol>
                <a:gridCol w="1337497">
                  <a:extLst>
                    <a:ext uri="{9D8B030D-6E8A-4147-A177-3AD203B41FA5}">
                      <a16:colId xmlns:a16="http://schemas.microsoft.com/office/drawing/2014/main" val="3363658470"/>
                    </a:ext>
                  </a:extLst>
                </a:gridCol>
                <a:gridCol w="1424997">
                  <a:extLst>
                    <a:ext uri="{9D8B030D-6E8A-4147-A177-3AD203B41FA5}">
                      <a16:colId xmlns:a16="http://schemas.microsoft.com/office/drawing/2014/main" val="3983696952"/>
                    </a:ext>
                  </a:extLst>
                </a:gridCol>
                <a:gridCol w="595774">
                  <a:extLst>
                    <a:ext uri="{9D8B030D-6E8A-4147-A177-3AD203B41FA5}">
                      <a16:colId xmlns:a16="http://schemas.microsoft.com/office/drawing/2014/main" val="809094153"/>
                    </a:ext>
                  </a:extLst>
                </a:gridCol>
                <a:gridCol w="1263597">
                  <a:extLst>
                    <a:ext uri="{9D8B030D-6E8A-4147-A177-3AD203B41FA5}">
                      <a16:colId xmlns:a16="http://schemas.microsoft.com/office/drawing/2014/main" val="1524873506"/>
                    </a:ext>
                  </a:extLst>
                </a:gridCol>
                <a:gridCol w="998123">
                  <a:extLst>
                    <a:ext uri="{9D8B030D-6E8A-4147-A177-3AD203B41FA5}">
                      <a16:colId xmlns:a16="http://schemas.microsoft.com/office/drawing/2014/main" val="3277423329"/>
                    </a:ext>
                  </a:extLst>
                </a:gridCol>
                <a:gridCol w="674373">
                  <a:extLst>
                    <a:ext uri="{9D8B030D-6E8A-4147-A177-3AD203B41FA5}">
                      <a16:colId xmlns:a16="http://schemas.microsoft.com/office/drawing/2014/main" val="3625527832"/>
                    </a:ext>
                  </a:extLst>
                </a:gridCol>
                <a:gridCol w="1174997">
                  <a:extLst>
                    <a:ext uri="{9D8B030D-6E8A-4147-A177-3AD203B41FA5}">
                      <a16:colId xmlns:a16="http://schemas.microsoft.com/office/drawing/2014/main" val="1319185601"/>
                    </a:ext>
                  </a:extLst>
                </a:gridCol>
                <a:gridCol w="1118747">
                  <a:extLst>
                    <a:ext uri="{9D8B030D-6E8A-4147-A177-3AD203B41FA5}">
                      <a16:colId xmlns:a16="http://schemas.microsoft.com/office/drawing/2014/main" val="1846159969"/>
                    </a:ext>
                  </a:extLst>
                </a:gridCol>
              </a:tblGrid>
              <a:tr h="608667">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Total Cost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State Share</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Total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Local Share</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Local Millage</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Districts with Gains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latin typeface="Book Antiqua" panose="02040602050305030304" pitchFamily="18" charset="0"/>
                          <a:ea typeface="Calibri" panose="020F0502020204030204" pitchFamily="34" charset="0"/>
                          <a:cs typeface="Times New Roman" panose="02020603050405020304" pitchFamily="18" charset="0"/>
                        </a:rPr>
                        <a:t>Districts with Loss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0293966"/>
                  </a:ext>
                </a:extLst>
              </a:tr>
              <a:tr h="197733">
                <a:tc>
                  <a:txBody>
                    <a:bodyPr/>
                    <a:lstStyle/>
                    <a:p>
                      <a:pPr marL="0" marR="0" algn="l">
                        <a:lnSpc>
                          <a:spcPct val="107000"/>
                        </a:lnSpc>
                        <a:spcBef>
                          <a:spcPts val="0"/>
                        </a:spcBef>
                        <a:spcAft>
                          <a:spcPts val="0"/>
                        </a:spcAft>
                      </a:pPr>
                      <a:r>
                        <a:rPr lang="en-US" sz="1200" b="1" u="sng"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MODEL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1779846"/>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$4,285,662,739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$3,322,243,461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77.5%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$963,419,278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2661629"/>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$1,005,803,194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$779,698,098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77.5%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$226,105,097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3899307"/>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District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$170,258,064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$131,983,960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77.5%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$38,274,104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497392"/>
                  </a:ext>
                </a:extLst>
              </a:tr>
              <a:tr h="197534">
                <a:tc>
                  <a:txBody>
                    <a:bodyPr/>
                    <a:lstStyle/>
                    <a:p>
                      <a:pPr marL="0" marR="0" algn="l">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$5,461,723,998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$4,233,925,519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77.5%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$1,227,798,479</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22.5%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75.0</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5577204"/>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394751"/>
                  </a:ext>
                </a:extLst>
              </a:tr>
              <a:tr h="198667">
                <a:tc>
                  <a:txBody>
                    <a:bodyPr/>
                    <a:lstStyle/>
                    <a:p>
                      <a:pPr marL="0" marR="0" algn="l">
                        <a:lnSpc>
                          <a:spcPct val="107000"/>
                        </a:lnSpc>
                        <a:spcBef>
                          <a:spcPts val="0"/>
                        </a:spcBef>
                        <a:spcAft>
                          <a:spcPts val="0"/>
                        </a:spcAft>
                      </a:pPr>
                      <a:r>
                        <a:rPr lang="en-US" sz="1200" b="1" i="1" dirty="0">
                          <a:effectLst/>
                          <a:latin typeface="Book Antiqua" panose="02040602050305030304" pitchFamily="18" charset="0"/>
                          <a:ea typeface="Calibri" panose="020F0502020204030204" pitchFamily="34" charset="0"/>
                          <a:cs typeface="Times New Roman" panose="02020603050405020304" pitchFamily="18" charset="0"/>
                        </a:rPr>
                        <a:t>Redistribution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effectLst/>
                          <a:latin typeface="Book Antiqua" panose="02040602050305030304" pitchFamily="18" charset="0"/>
                          <a:ea typeface="Calibri" panose="020F0502020204030204" pitchFamily="34"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Calibri" panose="020F0502020204030204" pitchFamily="34" charset="0"/>
                          <a:cs typeface="Times New Roman" panose="02020603050405020304" pitchFamily="18" charset="0"/>
                        </a:rPr>
                        <a:t>$173,868,361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Calibri" panose="020F0502020204030204" pitchFamily="34" charset="0"/>
                          <a:cs typeface="Times New Roman" panose="02020603050405020304" pitchFamily="18" charset="0"/>
                        </a:rPr>
                        <a:t>($173,868,361)</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1058076"/>
                  </a:ext>
                </a:extLst>
              </a:tr>
              <a:tr h="197534">
                <a:tc>
                  <a:txBody>
                    <a:bodyPr/>
                    <a:lstStyle/>
                    <a:p>
                      <a:pPr marL="0" marR="0" algn="l">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55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6393590"/>
                  </a:ext>
                </a:extLst>
              </a:tr>
              <a:tr h="197733">
                <a:tc>
                  <a:txBody>
                    <a:bodyPr/>
                    <a:lstStyle/>
                    <a:p>
                      <a:pPr marL="0" marR="0" algn="l">
                        <a:lnSpc>
                          <a:spcPct val="107000"/>
                        </a:lnSpc>
                        <a:spcBef>
                          <a:spcPts val="0"/>
                        </a:spcBef>
                        <a:spcAft>
                          <a:spcPts val="0"/>
                        </a:spcAft>
                      </a:pPr>
                      <a:r>
                        <a:rPr lang="en-US" sz="1200" b="1" u="sng"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OPTION 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6559906"/>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Instruction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$4,282,150,741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$3,321,391,453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77.6%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$960,759,287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22.4%</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9596053"/>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Facilities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$1,006,221,493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$780,461,892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77.6%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$225,759,602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22.4%</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4881358"/>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District Services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$170,275,912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$132,072,174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77.6%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$38,203,738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22.4%</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016473"/>
                  </a:ext>
                </a:extLst>
              </a:tr>
              <a:tr h="197534">
                <a:tc>
                  <a:txBody>
                    <a:bodyPr/>
                    <a:lstStyle/>
                    <a:p>
                      <a:pPr marL="0" marR="0" algn="l">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Total</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$5,458,648,146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$4,233,925,519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77.6%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$1,224,722,627</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22.4%</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74.8</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9705985"/>
                  </a:ext>
                </a:extLst>
              </a:tr>
              <a:tr h="197733">
                <a:tc>
                  <a:txBody>
                    <a:bodyPr/>
                    <a:lstStyle/>
                    <a:p>
                      <a:pPr marL="0" marR="0" algn="l">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2427824"/>
                  </a:ext>
                </a:extLst>
              </a:tr>
              <a:tr h="198667">
                <a:tc>
                  <a:txBody>
                    <a:bodyPr/>
                    <a:lstStyle/>
                    <a:p>
                      <a:pPr marL="0" marR="0" algn="l">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Redistribution</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$173,877,014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($173,877,014)</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96745"/>
                  </a:ext>
                </a:extLst>
              </a:tr>
              <a:tr h="198667">
                <a:tc>
                  <a:txBody>
                    <a:bodyPr/>
                    <a:lstStyle/>
                    <a:p>
                      <a:pPr marL="0" marR="0" algn="l">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Number of Districts</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55</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200" b="1" i="1" dirty="0">
                          <a:effectLst/>
                          <a:latin typeface="Book Antiqua" panose="02040602050305030304" pitchFamily="18" charset="0"/>
                          <a:ea typeface="Times New Roman" panose="02020603050405020304" pitchFamily="18" charset="0"/>
                          <a:cs typeface="Times New Roman" panose="02020603050405020304" pitchFamily="18" charset="0"/>
                        </a:rPr>
                        <a:t>26</a:t>
                      </a: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7500" marR="6750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1794751"/>
                  </a:ext>
                </a:extLst>
              </a:tr>
            </a:tbl>
          </a:graphicData>
        </a:graphic>
      </p:graphicFrame>
      <p:sp>
        <p:nvSpPr>
          <p:cNvPr id="8" name="Slide Number Placeholder 4">
            <a:extLst>
              <a:ext uri="{FF2B5EF4-FFF2-40B4-BE49-F238E27FC236}">
                <a16:creationId xmlns:a16="http://schemas.microsoft.com/office/drawing/2014/main" id="{FD6A3828-6A31-47CB-8532-0E46542583E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Content Placeholder 2">
            <a:extLst>
              <a:ext uri="{FF2B5EF4-FFF2-40B4-BE49-F238E27FC236}">
                <a16:creationId xmlns:a16="http://schemas.microsoft.com/office/drawing/2014/main" id="{48A59534-D3BE-4C28-96BF-7C3742C64117}"/>
              </a:ext>
            </a:extLst>
          </p:cNvPr>
          <p:cNvSpPr txBox="1">
            <a:spLocks/>
          </p:cNvSpPr>
          <p:nvPr/>
        </p:nvSpPr>
        <p:spPr>
          <a:xfrm>
            <a:off x="838200" y="1317812"/>
            <a:ext cx="10515600" cy="4568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rgbClr val="002060"/>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02060"/>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02060"/>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02060"/>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02060"/>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Lower student teacher ratio by 1 student in grades 1-6 and increase by 1 in kindergarten and grades 1-7</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149918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1EB291-7C55-4648-BCEF-24010431110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4">
            <a:extLst>
              <a:ext uri="{FF2B5EF4-FFF2-40B4-BE49-F238E27FC236}">
                <a16:creationId xmlns:a16="http://schemas.microsoft.com/office/drawing/2014/main" id="{2DB13A75-6EDB-4AFD-A6AA-0B6C33E7854A}"/>
              </a:ext>
            </a:extLst>
          </p:cNvPr>
          <p:cNvGraphicFramePr>
            <a:graphicFrameLocks noGrp="1"/>
          </p:cNvGraphicFramePr>
          <p:nvPr>
            <p:ph idx="1"/>
            <p:extLst>
              <p:ext uri="{D42A27DB-BD31-4B8C-83A1-F6EECF244321}">
                <p14:modId xmlns:p14="http://schemas.microsoft.com/office/powerpoint/2010/main" val="1328411696"/>
              </p:ext>
            </p:extLst>
          </p:nvPr>
        </p:nvGraphicFramePr>
        <p:xfrm>
          <a:off x="838200" y="583544"/>
          <a:ext cx="10515600" cy="5690911"/>
        </p:xfrm>
        <a:graphic>
          <a:graphicData uri="http://schemas.openxmlformats.org/drawingml/2006/chart">
            <c:chart xmlns:c="http://schemas.openxmlformats.org/drawingml/2006/chart" xmlns:r="http://schemas.openxmlformats.org/officeDocument/2006/relationships" r:id="rId2"/>
          </a:graphicData>
        </a:graphic>
      </p:graphicFrame>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836476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12E3C50-9EA1-440F-A326-F8CE15DD0AB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5" name="Content Placeholder 4">
            <a:extLst>
              <a:ext uri="{FF2B5EF4-FFF2-40B4-BE49-F238E27FC236}">
                <a16:creationId xmlns:a16="http://schemas.microsoft.com/office/drawing/2014/main" id="{5BAC9A63-0BFD-4B5F-9D73-F799E70D2301}"/>
              </a:ext>
            </a:extLst>
          </p:cNvPr>
          <p:cNvGraphicFramePr>
            <a:graphicFrameLocks noGrp="1"/>
          </p:cNvGraphicFramePr>
          <p:nvPr>
            <p:ph idx="1"/>
            <p:extLst>
              <p:ext uri="{D42A27DB-BD31-4B8C-83A1-F6EECF244321}">
                <p14:modId xmlns:p14="http://schemas.microsoft.com/office/powerpoint/2010/main" val="331261666"/>
              </p:ext>
            </p:extLst>
          </p:nvPr>
        </p:nvGraphicFramePr>
        <p:xfrm>
          <a:off x="313766" y="399497"/>
          <a:ext cx="11430000" cy="5857868"/>
        </p:xfrm>
        <a:graphic>
          <a:graphicData uri="http://schemas.openxmlformats.org/drawingml/2006/chart">
            <c:chart xmlns:c="http://schemas.openxmlformats.org/drawingml/2006/chart" xmlns:r="http://schemas.openxmlformats.org/officeDocument/2006/relationships" r:id="rId2"/>
          </a:graphicData>
        </a:graphic>
      </p:graphicFrame>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139832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AC68B1C-6A74-403F-BF2C-EBD2F1F0C86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7" name="Chart 6">
            <a:extLst>
              <a:ext uri="{FF2B5EF4-FFF2-40B4-BE49-F238E27FC236}">
                <a16:creationId xmlns:a16="http://schemas.microsoft.com/office/drawing/2014/main" id="{C5D7FE30-1031-406F-99F3-7A84DFF76132}"/>
              </a:ext>
            </a:extLst>
          </p:cNvPr>
          <p:cNvGraphicFramePr>
            <a:graphicFrameLocks noGrp="1"/>
          </p:cNvGraphicFramePr>
          <p:nvPr>
            <p:extLst>
              <p:ext uri="{D42A27DB-BD31-4B8C-83A1-F6EECF244321}">
                <p14:modId xmlns:p14="http://schemas.microsoft.com/office/powerpoint/2010/main" val="802164893"/>
              </p:ext>
            </p:extLst>
          </p:nvPr>
        </p:nvGraphicFramePr>
        <p:xfrm>
          <a:off x="393644" y="284907"/>
          <a:ext cx="11429388" cy="5995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706376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CFB830-3108-4C31-A295-ED3E2C6B231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pic>
        <p:nvPicPr>
          <p:cNvPr id="7" name="Content Placeholder 6">
            <a:extLst>
              <a:ext uri="{FF2B5EF4-FFF2-40B4-BE49-F238E27FC236}">
                <a16:creationId xmlns:a16="http://schemas.microsoft.com/office/drawing/2014/main" id="{0954E7ED-84EB-4DEE-9AB3-455B70EEC1E9}"/>
              </a:ext>
            </a:extLst>
          </p:cNvPr>
          <p:cNvPicPr>
            <a:picLocks noGrp="1" noChangeAspect="1"/>
          </p:cNvPicPr>
          <p:nvPr>
            <p:ph idx="1"/>
          </p:nvPr>
        </p:nvPicPr>
        <p:blipFill>
          <a:blip r:embed="rId2"/>
          <a:stretch>
            <a:fillRect/>
          </a:stretch>
        </p:blipFill>
        <p:spPr>
          <a:xfrm>
            <a:off x="726141" y="453601"/>
            <a:ext cx="10641106" cy="5749462"/>
          </a:xfrm>
          <a:prstGeom prst="rect">
            <a:avLst/>
          </a:prstGeom>
        </p:spPr>
      </p:pic>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292670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14E3F-E257-4556-B852-03F2BF67C316}"/>
              </a:ext>
            </a:extLst>
          </p:cNvPr>
          <p:cNvSpPr>
            <a:spLocks noGrp="1"/>
          </p:cNvSpPr>
          <p:nvPr>
            <p:ph type="title"/>
          </p:nvPr>
        </p:nvSpPr>
        <p:spPr>
          <a:xfrm>
            <a:off x="838200" y="205734"/>
            <a:ext cx="10515600" cy="1325563"/>
          </a:xfrm>
        </p:spPr>
        <p:txBody>
          <a:bodyPr>
            <a:normAutofit/>
          </a:bodyPr>
          <a:lstStyle/>
          <a:p>
            <a:r>
              <a:rPr lang="en-US" sz="3200" i="1" dirty="0">
                <a:latin typeface="Book Antiqua" panose="02040602050305030304" pitchFamily="18" charset="0"/>
              </a:rPr>
              <a:t>… updated funding model to guide state appropriations</a:t>
            </a:r>
          </a:p>
        </p:txBody>
      </p:sp>
      <p:graphicFrame>
        <p:nvGraphicFramePr>
          <p:cNvPr id="5" name="Content Placeholder 4">
            <a:extLst>
              <a:ext uri="{FF2B5EF4-FFF2-40B4-BE49-F238E27FC236}">
                <a16:creationId xmlns:a16="http://schemas.microsoft.com/office/drawing/2014/main" id="{92510269-5F0D-4AF0-AEF7-CC22E3EFA818}"/>
              </a:ext>
            </a:extLst>
          </p:cNvPr>
          <p:cNvGraphicFramePr>
            <a:graphicFrameLocks noGrp="1"/>
          </p:cNvGraphicFramePr>
          <p:nvPr>
            <p:ph idx="1"/>
            <p:extLst>
              <p:ext uri="{D42A27DB-BD31-4B8C-83A1-F6EECF244321}">
                <p14:modId xmlns:p14="http://schemas.microsoft.com/office/powerpoint/2010/main" val="1691942705"/>
              </p:ext>
            </p:extLst>
          </p:nvPr>
        </p:nvGraphicFramePr>
        <p:xfrm>
          <a:off x="1023383" y="1531297"/>
          <a:ext cx="4688522" cy="4024193"/>
        </p:xfrm>
        <a:graphic>
          <a:graphicData uri="http://schemas.openxmlformats.org/drawingml/2006/table">
            <a:tbl>
              <a:tblPr firstRow="1" firstCol="1" bandRow="1"/>
              <a:tblGrid>
                <a:gridCol w="3002632">
                  <a:extLst>
                    <a:ext uri="{9D8B030D-6E8A-4147-A177-3AD203B41FA5}">
                      <a16:colId xmlns:a16="http://schemas.microsoft.com/office/drawing/2014/main" val="845460075"/>
                    </a:ext>
                  </a:extLst>
                </a:gridCol>
                <a:gridCol w="1685890">
                  <a:extLst>
                    <a:ext uri="{9D8B030D-6E8A-4147-A177-3AD203B41FA5}">
                      <a16:colId xmlns:a16="http://schemas.microsoft.com/office/drawing/2014/main" val="2981603853"/>
                    </a:ext>
                  </a:extLst>
                </a:gridCol>
              </a:tblGrid>
              <a:tr h="27360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u="none" dirty="0">
                          <a:effectLst/>
                          <a:latin typeface="Book Antiqua" panose="02040602050305030304" pitchFamily="18" charset="0"/>
                          <a:ea typeface="Calibri" panose="020F0502020204030204" pitchFamily="34" charset="0"/>
                          <a:cs typeface="Times New Roman" panose="02020603050405020304" pitchFamily="18" charset="0"/>
                        </a:rPr>
                        <a:t>State</a:t>
                      </a:r>
                      <a:r>
                        <a:rPr lang="en-US" sz="1400" b="1" i="0" u="none" baseline="0" dirty="0">
                          <a:effectLst/>
                          <a:latin typeface="Book Antiqua" panose="02040602050305030304" pitchFamily="18" charset="0"/>
                          <a:ea typeface="Calibri" panose="020F0502020204030204" pitchFamily="34" charset="0"/>
                          <a:cs typeface="Times New Roman" panose="02020603050405020304" pitchFamily="18" charset="0"/>
                        </a:rPr>
                        <a:t> </a:t>
                      </a:r>
                      <a:r>
                        <a:rPr lang="en-US" sz="1400" b="1" i="0" u="none" dirty="0">
                          <a:effectLst/>
                          <a:latin typeface="Book Antiqua" panose="02040602050305030304" pitchFamily="18" charset="0"/>
                          <a:ea typeface="Calibri" panose="020F0502020204030204" pitchFamily="34" charset="0"/>
                          <a:cs typeface="Times New Roman" panose="02020603050405020304" pitchFamily="18" charset="0"/>
                        </a:rPr>
                        <a:t>Appropriations (FY 2018-19)</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u="none" dirty="0">
                          <a:effectLst/>
                          <a:latin typeface="Book Antiqua" panose="02040602050305030304" pitchFamily="18" charset="0"/>
                          <a:ea typeface="Calibri" panose="020F0502020204030204" pitchFamily="34" charset="0"/>
                          <a:cs typeface="Times New Roman" panose="02020603050405020304" pitchFamily="18" charset="0"/>
                        </a:rPr>
                        <a:t>Select Payments to 81 Regular</a:t>
                      </a:r>
                      <a:r>
                        <a:rPr lang="en-US" sz="1400" b="1" i="0" u="none" baseline="0" dirty="0">
                          <a:effectLst/>
                          <a:latin typeface="Book Antiqua" panose="02040602050305030304" pitchFamily="18" charset="0"/>
                          <a:ea typeface="Calibri" panose="020F0502020204030204" pitchFamily="34" charset="0"/>
                          <a:cs typeface="Times New Roman" panose="02020603050405020304" pitchFamily="18" charset="0"/>
                        </a:rPr>
                        <a:t> Districts</a:t>
                      </a:r>
                      <a:endParaRPr lang="en-US" sz="1400" b="1" i="0" u="none"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392280783"/>
                  </a:ext>
                </a:extLst>
              </a:tr>
              <a:tr h="167562">
                <a:tc>
                  <a:txBody>
                    <a:bodyPr/>
                    <a:lstStyle/>
                    <a:p>
                      <a:pPr marL="0" marR="0" algn="ctr">
                        <a:spcBef>
                          <a:spcPts val="0"/>
                        </a:spcBef>
                        <a:spcAft>
                          <a:spcPts val="0"/>
                        </a:spcAft>
                      </a:pPr>
                      <a:endParaRPr lang="en-US" sz="1400" b="1" i="0" u="none"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4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8080122"/>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Education Finance Act (EFA)</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$1,725,488,586</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22157"/>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Employer Contributions - EFA</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$763,327,227</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5675315"/>
                  </a:ext>
                </a:extLst>
              </a:tr>
              <a:tr h="255533">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Education Improvement Act (EIA)</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$362,918,881</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7035231"/>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Aid to Districts – Bus Shops</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$60,276,684</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4987319"/>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Guidance/Career Specialists</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$30,276,941</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0068037"/>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Student Health and Fitness</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$25,346,156</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6311344"/>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Reading Coaches</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$38,107,476</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00486"/>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Other Aid to Districts</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$4,832,561</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7169917"/>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Education Lottery</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$14,403,069</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0114722"/>
                  </a:ext>
                </a:extLst>
              </a:tr>
              <a:tr h="260715">
                <a:tc>
                  <a:txBody>
                    <a:bodyPr/>
                    <a:lstStyle/>
                    <a:p>
                      <a:pPr marL="0" marR="0" algn="l">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 </a:t>
                      </a:r>
                      <a:endParaRPr lang="en-US" sz="1400" b="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2804067"/>
                  </a:ext>
                </a:extLst>
              </a:tr>
              <a:tr h="260715">
                <a:tc>
                  <a:txBody>
                    <a:bodyPr/>
                    <a:lstStyle/>
                    <a:p>
                      <a:pPr marL="0" marR="0" algn="l">
                        <a:spcBef>
                          <a:spcPts val="0"/>
                        </a:spcBef>
                        <a:spcAft>
                          <a:spcPts val="0"/>
                        </a:spcAft>
                      </a:pPr>
                      <a:r>
                        <a:rPr lang="en-US" sz="1400" b="0" dirty="0">
                          <a:effectLst/>
                          <a:latin typeface="Book Antiqua" panose="02040602050305030304" pitchFamily="18" charset="0"/>
                          <a:ea typeface="Calibri" panose="020F0502020204030204" pitchFamily="34" charset="0"/>
                          <a:cs typeface="Times New Roman" panose="02020603050405020304" pitchFamily="18" charset="0"/>
                        </a:rPr>
                        <a:t>Property Tax Relief - Estimate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effectLst/>
                          <a:latin typeface="Book Antiqua" panose="02040602050305030304" pitchFamily="18" charset="0"/>
                          <a:ea typeface="Calibri" panose="020F0502020204030204" pitchFamily="34" charset="0"/>
                          <a:cs typeface="Times New Roman" panose="02020603050405020304" pitchFamily="18" charset="0"/>
                        </a:rPr>
                        <a:t>$1,208,947,938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9141602"/>
                  </a:ext>
                </a:extLst>
              </a:tr>
              <a:tr h="260715">
                <a:tc>
                  <a:txBody>
                    <a:bodyPr/>
                    <a:lstStyle/>
                    <a:p>
                      <a:pPr marL="0" marR="0" algn="l">
                        <a:spcBef>
                          <a:spcPts val="0"/>
                        </a:spcBef>
                        <a:spcAft>
                          <a:spcPts val="0"/>
                        </a:spcAft>
                      </a:pPr>
                      <a:r>
                        <a:rPr lang="en-US" sz="1400" b="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effectLst/>
                          <a:latin typeface="Book Antiqua" panose="0204060205030503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3637825"/>
                  </a:ext>
                </a:extLst>
              </a:tr>
              <a:tr h="260715">
                <a:tc>
                  <a:txBody>
                    <a:bodyPr/>
                    <a:lstStyle/>
                    <a:p>
                      <a:pPr marL="0" marR="0" algn="l">
                        <a:spcBef>
                          <a:spcPts val="0"/>
                        </a:spcBef>
                        <a:spcAft>
                          <a:spcPts val="0"/>
                        </a:spcAft>
                      </a:pPr>
                      <a:r>
                        <a:rPr lang="en-US" sz="1400" b="1" dirty="0">
                          <a:effectLst/>
                          <a:latin typeface="Book Antiqua" panose="02040602050305030304" pitchFamily="18" charset="0"/>
                          <a:ea typeface="Calibri" panose="020F0502020204030204" pitchFamily="34" charset="0"/>
                          <a:cs typeface="Times New Roman" panose="02020603050405020304" pitchFamily="18" charset="0"/>
                        </a:rPr>
                        <a:t>Total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Book Antiqua" panose="02040602050305030304" pitchFamily="18" charset="0"/>
                          <a:ea typeface="Calibri" panose="020F0502020204030204" pitchFamily="34" charset="0"/>
                          <a:cs typeface="Calibri" panose="020F0502020204030204" pitchFamily="34" charset="0"/>
                        </a:rPr>
                        <a:t>$4,233,925,520</a:t>
                      </a:r>
                      <a:endParaRPr lang="en-US" sz="1400" b="1"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5561656"/>
                  </a:ext>
                </a:extLst>
              </a:tr>
            </a:tbl>
          </a:graphicData>
        </a:graphic>
      </p:graphicFrame>
      <p:sp>
        <p:nvSpPr>
          <p:cNvPr id="4" name="Slide Number Placeholder 3">
            <a:extLst>
              <a:ext uri="{FF2B5EF4-FFF2-40B4-BE49-F238E27FC236}">
                <a16:creationId xmlns:a16="http://schemas.microsoft.com/office/drawing/2014/main" id="{936CEB13-D0C1-40AA-84AB-FA1028C058E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7" name="Table 6">
            <a:extLst>
              <a:ext uri="{FF2B5EF4-FFF2-40B4-BE49-F238E27FC236}">
                <a16:creationId xmlns:a16="http://schemas.microsoft.com/office/drawing/2014/main" id="{CE7322B6-8F45-4BB3-A2E0-5D6E7DA579FF}"/>
              </a:ext>
            </a:extLst>
          </p:cNvPr>
          <p:cNvGraphicFramePr>
            <a:graphicFrameLocks noGrp="1"/>
          </p:cNvGraphicFramePr>
          <p:nvPr>
            <p:extLst>
              <p:ext uri="{D42A27DB-BD31-4B8C-83A1-F6EECF244321}">
                <p14:modId xmlns:p14="http://schemas.microsoft.com/office/powerpoint/2010/main" val="2197357625"/>
              </p:ext>
            </p:extLst>
          </p:nvPr>
        </p:nvGraphicFramePr>
        <p:xfrm>
          <a:off x="6768740" y="1369116"/>
          <a:ext cx="4183308" cy="4195455"/>
        </p:xfrm>
        <a:graphic>
          <a:graphicData uri="http://schemas.openxmlformats.org/drawingml/2006/table">
            <a:tbl>
              <a:tblPr/>
              <a:tblGrid>
                <a:gridCol w="2768367">
                  <a:extLst>
                    <a:ext uri="{9D8B030D-6E8A-4147-A177-3AD203B41FA5}">
                      <a16:colId xmlns:a16="http://schemas.microsoft.com/office/drawing/2014/main" val="819347748"/>
                    </a:ext>
                  </a:extLst>
                </a:gridCol>
                <a:gridCol w="1414941">
                  <a:extLst>
                    <a:ext uri="{9D8B030D-6E8A-4147-A177-3AD203B41FA5}">
                      <a16:colId xmlns:a16="http://schemas.microsoft.com/office/drawing/2014/main" val="3460655466"/>
                    </a:ext>
                  </a:extLst>
                </a:gridCol>
              </a:tblGrid>
              <a:tr h="189666">
                <a:tc gridSpan="2">
                  <a:txBody>
                    <a:bodyPr/>
                    <a:lstStyle/>
                    <a:p>
                      <a:pPr algn="ctr" fontAlgn="b"/>
                      <a:r>
                        <a:rPr lang="en-US" sz="1200" b="1" i="0" u="none" strike="noStrike" dirty="0">
                          <a:solidFill>
                            <a:srgbClr val="000000"/>
                          </a:solidFill>
                          <a:effectLst/>
                          <a:latin typeface="Book Antiqua" panose="02040602050305030304" pitchFamily="18" charset="0"/>
                        </a:rPr>
                        <a:t>Statement of Expenditures (FY 2016-17)</a:t>
                      </a:r>
                    </a:p>
                    <a:p>
                      <a:pPr algn="ctr" fontAlgn="b"/>
                      <a:r>
                        <a:rPr lang="en-US" sz="1200" b="1" i="0" u="none" strike="noStrike" dirty="0">
                          <a:solidFill>
                            <a:srgbClr val="000000"/>
                          </a:solidFill>
                          <a:effectLst/>
                          <a:latin typeface="Book Antiqua" panose="02040602050305030304" pitchFamily="18" charset="0"/>
                        </a:rPr>
                        <a:t>State</a:t>
                      </a:r>
                      <a:r>
                        <a:rPr lang="en-US" sz="1200" b="1" i="0" u="none" strike="noStrike" baseline="0" dirty="0">
                          <a:solidFill>
                            <a:srgbClr val="000000"/>
                          </a:solidFill>
                          <a:effectLst/>
                          <a:latin typeface="Book Antiqua" panose="02040602050305030304" pitchFamily="18" charset="0"/>
                        </a:rPr>
                        <a:t>, Local, and Federal Funds</a:t>
                      </a:r>
                      <a:endParaRPr lang="en-US" sz="1200" b="1" i="0" u="none" strike="noStrike" dirty="0">
                        <a:solidFill>
                          <a:srgbClr val="000000"/>
                        </a:solidFill>
                        <a:effectLst/>
                        <a:latin typeface="Book Antiqua" panose="02040602050305030304" pitchFamily="18" charset="0"/>
                      </a:endParaRPr>
                    </a:p>
                  </a:txBody>
                  <a:tcPr marL="8195" marR="8195" marT="81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612231050"/>
                  </a:ext>
                </a:extLst>
              </a:tr>
              <a:tr h="173961">
                <a:tc>
                  <a:txBody>
                    <a:bodyPr/>
                    <a:lstStyle/>
                    <a:p>
                      <a:pPr algn="l" fontAlgn="b"/>
                      <a:endParaRPr lang="en-US" sz="1200" b="1" i="0" u="none" strike="noStrike" dirty="0">
                        <a:solidFill>
                          <a:srgbClr val="000000"/>
                        </a:solidFill>
                        <a:effectLst/>
                        <a:latin typeface="Book Antiqua" panose="02040602050305030304" pitchFamily="18" charset="0"/>
                      </a:endParaRP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endParaRPr lang="en-US" sz="1200" b="1" i="0" u="none" strike="noStrike" dirty="0">
                        <a:solidFill>
                          <a:srgbClr val="000000"/>
                        </a:solidFill>
                        <a:effectLst/>
                        <a:latin typeface="Book Antiqua" panose="02040602050305030304" pitchFamily="18" charset="0"/>
                      </a:endParaRP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947233"/>
                  </a:ext>
                </a:extLst>
              </a:tr>
              <a:tr h="189666">
                <a:tc>
                  <a:txBody>
                    <a:bodyPr/>
                    <a:lstStyle/>
                    <a:p>
                      <a:pPr algn="l" fontAlgn="b"/>
                      <a:r>
                        <a:rPr lang="en-US" sz="1200" b="1" i="0" u="none" strike="noStrike" dirty="0">
                          <a:solidFill>
                            <a:srgbClr val="000000"/>
                          </a:solidFill>
                          <a:effectLst/>
                          <a:latin typeface="Book Antiqua" panose="02040602050305030304" pitchFamily="18" charset="0"/>
                        </a:rPr>
                        <a:t>Instruction</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$4,304,919,376</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8295992"/>
                  </a:ext>
                </a:extLst>
              </a:tr>
              <a:tr h="189666">
                <a:tc>
                  <a:txBody>
                    <a:bodyPr/>
                    <a:lstStyle/>
                    <a:p>
                      <a:pPr algn="l" fontAlgn="b"/>
                      <a:r>
                        <a:rPr lang="en-US" sz="1200" b="0" i="1" u="none" strike="noStrike" dirty="0">
                          <a:solidFill>
                            <a:srgbClr val="000000"/>
                          </a:solidFill>
                          <a:effectLst/>
                          <a:latin typeface="Book Antiqua" panose="02040602050305030304" pitchFamily="18" charset="0"/>
                        </a:rPr>
                        <a:t>General Instruction</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3148546"/>
                  </a:ext>
                </a:extLst>
              </a:tr>
              <a:tr h="189666">
                <a:tc>
                  <a:txBody>
                    <a:bodyPr/>
                    <a:lstStyle/>
                    <a:p>
                      <a:pPr algn="l" fontAlgn="b"/>
                      <a:r>
                        <a:rPr lang="en-US" sz="1200" b="0" i="1" u="none" strike="noStrike" dirty="0">
                          <a:solidFill>
                            <a:srgbClr val="000000"/>
                          </a:solidFill>
                          <a:effectLst/>
                          <a:latin typeface="Book Antiqua" panose="02040602050305030304" pitchFamily="18" charset="0"/>
                        </a:rPr>
                        <a:t>Exceptional Programs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8093541"/>
                  </a:ext>
                </a:extLst>
              </a:tr>
              <a:tr h="189666">
                <a:tc>
                  <a:txBody>
                    <a:bodyPr/>
                    <a:lstStyle/>
                    <a:p>
                      <a:pPr algn="l" fontAlgn="b"/>
                      <a:r>
                        <a:rPr lang="en-US" sz="1200" b="0" i="1" u="none" strike="noStrike" dirty="0">
                          <a:solidFill>
                            <a:srgbClr val="000000"/>
                          </a:solidFill>
                          <a:effectLst/>
                          <a:latin typeface="Book Antiqua" panose="02040602050305030304" pitchFamily="18" charset="0"/>
                        </a:rPr>
                        <a:t>Preschool Programs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1997599"/>
                  </a:ext>
                </a:extLst>
              </a:tr>
              <a:tr h="189666">
                <a:tc>
                  <a:txBody>
                    <a:bodyPr/>
                    <a:lstStyle/>
                    <a:p>
                      <a:pPr algn="l" fontAlgn="b"/>
                      <a:r>
                        <a:rPr lang="en-US" sz="1200" b="0" i="1" u="none" strike="noStrike" dirty="0">
                          <a:solidFill>
                            <a:srgbClr val="000000"/>
                          </a:solidFill>
                          <a:effectLst/>
                          <a:latin typeface="Book Antiqua" panose="02040602050305030304" pitchFamily="18" charset="0"/>
                        </a:rPr>
                        <a:t>Special Programs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4232774"/>
                  </a:ext>
                </a:extLst>
              </a:tr>
              <a:tr h="189666">
                <a:tc>
                  <a:txBody>
                    <a:bodyPr/>
                    <a:lstStyle/>
                    <a:p>
                      <a:pPr algn="l" fontAlgn="b"/>
                      <a:r>
                        <a:rPr lang="en-US" sz="1200" b="0" i="1" u="none" strike="noStrike" dirty="0">
                          <a:solidFill>
                            <a:srgbClr val="000000"/>
                          </a:solidFill>
                          <a:effectLst/>
                          <a:latin typeface="Book Antiqua" panose="02040602050305030304" pitchFamily="18" charset="0"/>
                        </a:rPr>
                        <a:t> </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8565730"/>
                  </a:ext>
                </a:extLst>
              </a:tr>
              <a:tr h="189666">
                <a:tc>
                  <a:txBody>
                    <a:bodyPr/>
                    <a:lstStyle/>
                    <a:p>
                      <a:pPr algn="l" fontAlgn="b"/>
                      <a:r>
                        <a:rPr lang="en-US" sz="1200" b="1" i="0" u="none" strike="noStrike" dirty="0">
                          <a:solidFill>
                            <a:srgbClr val="000000"/>
                          </a:solidFill>
                          <a:effectLst/>
                          <a:latin typeface="Book Antiqua" panose="02040602050305030304" pitchFamily="18" charset="0"/>
                        </a:rPr>
                        <a:t>Support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$4,584,665,709</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7929531"/>
                  </a:ext>
                </a:extLst>
              </a:tr>
              <a:tr h="189666">
                <a:tc>
                  <a:txBody>
                    <a:bodyPr/>
                    <a:lstStyle/>
                    <a:p>
                      <a:pPr algn="l" fontAlgn="b"/>
                      <a:r>
                        <a:rPr lang="en-US" sz="1200" b="0" i="1" u="none" strike="noStrike" dirty="0">
                          <a:solidFill>
                            <a:srgbClr val="000000"/>
                          </a:solidFill>
                          <a:effectLst/>
                          <a:latin typeface="Book Antiqua" panose="02040602050305030304" pitchFamily="18" charset="0"/>
                        </a:rPr>
                        <a:t>Pupil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183053"/>
                  </a:ext>
                </a:extLst>
              </a:tr>
              <a:tr h="189666">
                <a:tc>
                  <a:txBody>
                    <a:bodyPr/>
                    <a:lstStyle/>
                    <a:p>
                      <a:pPr algn="l" fontAlgn="b"/>
                      <a:r>
                        <a:rPr lang="en-US" sz="1200" b="0" i="1" u="none" strike="noStrike" dirty="0">
                          <a:solidFill>
                            <a:srgbClr val="000000"/>
                          </a:solidFill>
                          <a:effectLst/>
                          <a:latin typeface="Book Antiqua" panose="02040602050305030304" pitchFamily="18" charset="0"/>
                        </a:rPr>
                        <a:t>Instructional Staff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9403724"/>
                  </a:ext>
                </a:extLst>
              </a:tr>
              <a:tr h="189666">
                <a:tc>
                  <a:txBody>
                    <a:bodyPr/>
                    <a:lstStyle/>
                    <a:p>
                      <a:pPr algn="l" fontAlgn="b"/>
                      <a:r>
                        <a:rPr lang="en-US" sz="1200" b="0" i="1" u="none" strike="noStrike" dirty="0">
                          <a:solidFill>
                            <a:srgbClr val="000000"/>
                          </a:solidFill>
                          <a:effectLst/>
                          <a:latin typeface="Book Antiqua" panose="02040602050305030304" pitchFamily="18" charset="0"/>
                        </a:rPr>
                        <a:t>General Administrative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92096"/>
                  </a:ext>
                </a:extLst>
              </a:tr>
              <a:tr h="189666">
                <a:tc>
                  <a:txBody>
                    <a:bodyPr/>
                    <a:lstStyle/>
                    <a:p>
                      <a:pPr algn="l" fontAlgn="b"/>
                      <a:r>
                        <a:rPr lang="en-US" sz="1200" b="0" i="1" u="none" strike="noStrike" dirty="0">
                          <a:solidFill>
                            <a:srgbClr val="000000"/>
                          </a:solidFill>
                          <a:effectLst/>
                          <a:latin typeface="Book Antiqua" panose="02040602050305030304" pitchFamily="18" charset="0"/>
                        </a:rPr>
                        <a:t>Finance and Operations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6087925"/>
                  </a:ext>
                </a:extLst>
              </a:tr>
              <a:tr h="189666">
                <a:tc>
                  <a:txBody>
                    <a:bodyPr/>
                    <a:lstStyle/>
                    <a:p>
                      <a:pPr algn="l" fontAlgn="b"/>
                      <a:r>
                        <a:rPr lang="en-US" sz="1200" b="0" i="1" u="none" strike="noStrike" dirty="0">
                          <a:solidFill>
                            <a:srgbClr val="000000"/>
                          </a:solidFill>
                          <a:effectLst/>
                          <a:latin typeface="Book Antiqua" panose="02040602050305030304" pitchFamily="18" charset="0"/>
                        </a:rPr>
                        <a:t> </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3498108"/>
                  </a:ext>
                </a:extLst>
              </a:tr>
              <a:tr h="189666">
                <a:tc>
                  <a:txBody>
                    <a:bodyPr/>
                    <a:lstStyle/>
                    <a:p>
                      <a:pPr algn="l" fontAlgn="b"/>
                      <a:r>
                        <a:rPr lang="en-US" sz="1200" b="1" i="0" u="none" strike="noStrike" dirty="0">
                          <a:solidFill>
                            <a:srgbClr val="000000"/>
                          </a:solidFill>
                          <a:effectLst/>
                          <a:latin typeface="Book Antiqua" panose="02040602050305030304" pitchFamily="18" charset="0"/>
                        </a:rPr>
                        <a:t>Community Services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$20,876,765</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6101180"/>
                  </a:ext>
                </a:extLst>
              </a:tr>
              <a:tr h="189666">
                <a:tc>
                  <a:txBody>
                    <a:bodyPr/>
                    <a:lstStyle/>
                    <a:p>
                      <a:pPr algn="l" fontAlgn="b"/>
                      <a:r>
                        <a:rPr lang="en-US" sz="1200" b="0" i="1" u="none" strike="noStrike" dirty="0">
                          <a:solidFill>
                            <a:srgbClr val="000000"/>
                          </a:solidFill>
                          <a:effectLst/>
                          <a:latin typeface="Book Antiqua" panose="02040602050305030304" pitchFamily="18" charset="0"/>
                        </a:rPr>
                        <a:t> </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8367182"/>
                  </a:ext>
                </a:extLst>
              </a:tr>
              <a:tr h="189666">
                <a:tc>
                  <a:txBody>
                    <a:bodyPr/>
                    <a:lstStyle/>
                    <a:p>
                      <a:pPr algn="l" fontAlgn="b"/>
                      <a:r>
                        <a:rPr lang="en-US" sz="1200" b="1" i="0" u="none" strike="noStrike" dirty="0">
                          <a:solidFill>
                            <a:srgbClr val="000000"/>
                          </a:solidFill>
                          <a:effectLst/>
                          <a:latin typeface="Book Antiqua" panose="02040602050305030304" pitchFamily="18" charset="0"/>
                        </a:rPr>
                        <a:t>Other Charges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$1,138,302,667</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0747206"/>
                  </a:ext>
                </a:extLst>
              </a:tr>
              <a:tr h="189666">
                <a:tc>
                  <a:txBody>
                    <a:bodyPr/>
                    <a:lstStyle/>
                    <a:p>
                      <a:pPr algn="l" fontAlgn="b"/>
                      <a:r>
                        <a:rPr lang="en-US" sz="1200" b="0" i="1" u="none" strike="noStrike" dirty="0">
                          <a:solidFill>
                            <a:srgbClr val="000000"/>
                          </a:solidFill>
                          <a:effectLst/>
                          <a:latin typeface="Book Antiqua" panose="02040602050305030304" pitchFamily="18" charset="0"/>
                        </a:rPr>
                        <a:t> </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3050724"/>
                  </a:ext>
                </a:extLst>
              </a:tr>
              <a:tr h="189666">
                <a:tc>
                  <a:txBody>
                    <a:bodyPr/>
                    <a:lstStyle/>
                    <a:p>
                      <a:pPr algn="l" fontAlgn="b"/>
                      <a:r>
                        <a:rPr lang="en-US" sz="1200" b="1" i="0" u="none" strike="noStrike" dirty="0">
                          <a:solidFill>
                            <a:srgbClr val="000000"/>
                          </a:solidFill>
                          <a:effectLst/>
                          <a:latin typeface="Book Antiqua" panose="02040602050305030304" pitchFamily="18" charset="0"/>
                        </a:rPr>
                        <a:t>Debt Service</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$1,540,521,504</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8496369"/>
                  </a:ext>
                </a:extLst>
              </a:tr>
              <a:tr h="189666">
                <a:tc>
                  <a:txBody>
                    <a:bodyPr/>
                    <a:lstStyle/>
                    <a:p>
                      <a:pPr algn="l" fontAlgn="b"/>
                      <a:r>
                        <a:rPr lang="en-US" sz="1200" b="0" i="0" u="none" strike="noStrike" dirty="0">
                          <a:solidFill>
                            <a:srgbClr val="000000"/>
                          </a:solidFill>
                          <a:effectLst/>
                          <a:latin typeface="Book Antiqua" panose="02040602050305030304" pitchFamily="18" charset="0"/>
                        </a:rPr>
                        <a:t> </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Book Antiqua" panose="02040602050305030304" pitchFamily="18" charset="0"/>
                        </a:rPr>
                        <a:t> </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6963058"/>
                  </a:ext>
                </a:extLst>
              </a:tr>
              <a:tr h="189666">
                <a:tc>
                  <a:txBody>
                    <a:bodyPr/>
                    <a:lstStyle/>
                    <a:p>
                      <a:pPr algn="l" fontAlgn="b"/>
                      <a:r>
                        <a:rPr lang="en-US" sz="1200" b="1" i="0" u="none" strike="noStrike" dirty="0">
                          <a:solidFill>
                            <a:srgbClr val="000000"/>
                          </a:solidFill>
                          <a:effectLst/>
                          <a:latin typeface="Book Antiqua" panose="02040602050305030304" pitchFamily="18" charset="0"/>
                        </a:rPr>
                        <a:t>TOTAL EXPENDITURES</a:t>
                      </a:r>
                    </a:p>
                  </a:txBody>
                  <a:tcPr marL="8195" marR="8195" marT="8195"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Book Antiqua" panose="02040602050305030304" pitchFamily="18" charset="0"/>
                        </a:rPr>
                        <a:t>$11,589,286,021</a:t>
                      </a:r>
                    </a:p>
                  </a:txBody>
                  <a:tcPr marL="8195" marR="8195" marT="8195"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9962639"/>
                  </a:ext>
                </a:extLst>
              </a:tr>
            </a:tbl>
          </a:graphicData>
        </a:graphic>
      </p:graphicFrame>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53919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FB77F-30C1-4CDD-BF71-C63797D51181}"/>
              </a:ext>
            </a:extLst>
          </p:cNvPr>
          <p:cNvSpPr>
            <a:spLocks noGrp="1"/>
          </p:cNvSpPr>
          <p:nvPr>
            <p:ph type="title"/>
          </p:nvPr>
        </p:nvSpPr>
        <p:spPr/>
        <p:txBody>
          <a:bodyPr>
            <a:normAutofit/>
          </a:bodyPr>
          <a:lstStyle/>
          <a:p>
            <a:r>
              <a:rPr lang="en-US" sz="3200" i="1" dirty="0"/>
              <a:t>… to improve efficiency, transparency, accountability, and affordability</a:t>
            </a:r>
            <a:endParaRPr lang="en-US" sz="3200" dirty="0"/>
          </a:p>
        </p:txBody>
      </p:sp>
      <p:sp>
        <p:nvSpPr>
          <p:cNvPr id="3" name="Content Placeholder 2">
            <a:extLst>
              <a:ext uri="{FF2B5EF4-FFF2-40B4-BE49-F238E27FC236}">
                <a16:creationId xmlns:a16="http://schemas.microsoft.com/office/drawing/2014/main" id="{BB735090-1A1A-40A4-98A8-B2EA4260A911}"/>
              </a:ext>
            </a:extLst>
          </p:cNvPr>
          <p:cNvSpPr>
            <a:spLocks noGrp="1"/>
          </p:cNvSpPr>
          <p:nvPr>
            <p:ph idx="1"/>
          </p:nvPr>
        </p:nvSpPr>
        <p:spPr>
          <a:xfrm>
            <a:off x="838200" y="1690688"/>
            <a:ext cx="10515600" cy="4486275"/>
          </a:xfrm>
        </p:spPr>
        <p:txBody>
          <a:bodyPr>
            <a:normAutofit/>
          </a:bodyPr>
          <a:lstStyle/>
          <a:p>
            <a:r>
              <a:rPr lang="en-US" dirty="0"/>
              <a:t>Align Appropriations with Expenditures</a:t>
            </a:r>
          </a:p>
          <a:p>
            <a:pPr lvl="1"/>
            <a:r>
              <a:rPr lang="en-US" dirty="0"/>
              <a:t>Instruction</a:t>
            </a:r>
          </a:p>
          <a:p>
            <a:pPr lvl="1"/>
            <a:r>
              <a:rPr lang="en-US" dirty="0"/>
              <a:t>Facilities</a:t>
            </a:r>
          </a:p>
          <a:p>
            <a:pPr lvl="1"/>
            <a:r>
              <a:rPr lang="en-US" dirty="0"/>
              <a:t>District Services</a:t>
            </a:r>
          </a:p>
          <a:p>
            <a:r>
              <a:rPr lang="en-US" dirty="0"/>
              <a:t>Specify Level of Services</a:t>
            </a:r>
          </a:p>
          <a:p>
            <a:pPr lvl="1"/>
            <a:r>
              <a:rPr lang="en-US" dirty="0"/>
              <a:t>Every student is provided the same level of resources</a:t>
            </a:r>
          </a:p>
          <a:p>
            <a:pPr lvl="1"/>
            <a:r>
              <a:rPr lang="en-US" dirty="0"/>
              <a:t>Distinction between state and local responsibilities</a:t>
            </a:r>
          </a:p>
          <a:p>
            <a:r>
              <a:rPr lang="en-US" dirty="0"/>
              <a:t>Equal impact on local tax base</a:t>
            </a:r>
          </a:p>
          <a:p>
            <a:r>
              <a:rPr lang="en-US" dirty="0"/>
              <a:t>One formula for appropriations</a:t>
            </a:r>
          </a:p>
        </p:txBody>
      </p:sp>
      <p:sp>
        <p:nvSpPr>
          <p:cNvPr id="4" name="Slide Number Placeholder 3">
            <a:extLst>
              <a:ext uri="{FF2B5EF4-FFF2-40B4-BE49-F238E27FC236}">
                <a16:creationId xmlns:a16="http://schemas.microsoft.com/office/drawing/2014/main" id="{D58D79E0-8BA4-4126-886F-00BD0FFE083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962925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a:t>… help ensure that all of our children have the necessary resources</a:t>
            </a:r>
            <a:endParaRPr lang="en-US" sz="3200" dirty="0"/>
          </a:p>
        </p:txBody>
      </p:sp>
      <p:sp>
        <p:nvSpPr>
          <p:cNvPr id="3" name="Content Placeholder 2"/>
          <p:cNvSpPr>
            <a:spLocks noGrp="1"/>
          </p:cNvSpPr>
          <p:nvPr>
            <p:ph idx="1"/>
          </p:nvPr>
        </p:nvSpPr>
        <p:spPr/>
        <p:txBody>
          <a:bodyPr/>
          <a:lstStyle/>
          <a:p>
            <a:r>
              <a:rPr lang="en-US" dirty="0"/>
              <a:t>The needs of the student drive the funding in the model. </a:t>
            </a:r>
          </a:p>
          <a:p>
            <a:r>
              <a:rPr lang="en-US" dirty="0"/>
              <a:t>The model calculates the funding required for a common set of services for K-12 education in Instruction, Facilities, and District Services based upon services students need and the cost of those services.</a:t>
            </a:r>
          </a:p>
          <a:p>
            <a:pPr lvl="1"/>
            <a:r>
              <a:rPr lang="en-US" dirty="0"/>
              <a:t>Cost of a teacher</a:t>
            </a:r>
          </a:p>
          <a:p>
            <a:pPr lvl="1"/>
            <a:r>
              <a:rPr lang="en-US" dirty="0"/>
              <a:t>Cost of operating a school building</a:t>
            </a:r>
          </a:p>
          <a:p>
            <a:pPr lvl="1"/>
            <a:r>
              <a:rPr lang="en-US" dirty="0"/>
              <a:t>Cost of district services</a:t>
            </a:r>
          </a:p>
          <a:p>
            <a:r>
              <a:rPr lang="en-US" dirty="0"/>
              <a:t>Costs and service levels are based upon current teachers, administrators, and services.</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110483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Exclusions from the Model</a:t>
            </a:r>
          </a:p>
        </p:txBody>
      </p:sp>
      <p:sp>
        <p:nvSpPr>
          <p:cNvPr id="3" name="Content Placeholder 2"/>
          <p:cNvSpPr>
            <a:spLocks noGrp="1"/>
          </p:cNvSpPr>
          <p:nvPr>
            <p:ph idx="1"/>
          </p:nvPr>
        </p:nvSpPr>
        <p:spPr/>
        <p:txBody>
          <a:bodyPr/>
          <a:lstStyle/>
          <a:p>
            <a:r>
              <a:rPr lang="en-US" dirty="0"/>
              <a:t>Federal funds</a:t>
            </a:r>
          </a:p>
          <a:p>
            <a:r>
              <a:rPr lang="en-US" dirty="0"/>
              <a:t>Other educational programs</a:t>
            </a:r>
          </a:p>
          <a:p>
            <a:pPr lvl="1"/>
            <a:r>
              <a:rPr lang="en-US" dirty="0"/>
              <a:t>4-year-old kindergarten</a:t>
            </a:r>
          </a:p>
          <a:p>
            <a:pPr lvl="1"/>
            <a:r>
              <a:rPr lang="en-US" dirty="0"/>
              <a:t>Adult education</a:t>
            </a:r>
          </a:p>
          <a:p>
            <a:pPr lvl="1"/>
            <a:r>
              <a:rPr lang="en-US" dirty="0"/>
              <a:t>Pupil activities</a:t>
            </a:r>
          </a:p>
          <a:p>
            <a:pPr lvl="1"/>
            <a:r>
              <a:rPr lang="en-US" dirty="0"/>
              <a:t>New construction</a:t>
            </a:r>
          </a:p>
          <a:p>
            <a:r>
              <a:rPr lang="en-US" dirty="0"/>
              <a:t>Charter and special school district funding</a:t>
            </a:r>
          </a:p>
          <a:p>
            <a:pPr lvl="1"/>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27230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15C20-28E8-41FA-809C-3B656860C756}"/>
              </a:ext>
            </a:extLst>
          </p:cNvPr>
          <p:cNvSpPr>
            <a:spLocks noGrp="1"/>
          </p:cNvSpPr>
          <p:nvPr>
            <p:ph type="title"/>
          </p:nvPr>
        </p:nvSpPr>
        <p:spPr/>
        <p:txBody>
          <a:bodyPr>
            <a:normAutofit/>
          </a:bodyPr>
          <a:lstStyle/>
          <a:p>
            <a:r>
              <a:rPr lang="en-US" sz="3200" dirty="0"/>
              <a:t>Key Variables - Personnel and Salary Costs</a:t>
            </a:r>
            <a:endParaRPr lang="en-US" sz="2400" dirty="0">
              <a:solidFill>
                <a:srgbClr val="FF0000"/>
              </a:solidFill>
            </a:endParaRPr>
          </a:p>
        </p:txBody>
      </p:sp>
      <p:sp>
        <p:nvSpPr>
          <p:cNvPr id="4" name="Slide Number Placeholder 3">
            <a:extLst>
              <a:ext uri="{FF2B5EF4-FFF2-40B4-BE49-F238E27FC236}">
                <a16:creationId xmlns:a16="http://schemas.microsoft.com/office/drawing/2014/main" id="{2B73BA9F-2CC6-4051-B4FF-FE8282B74D7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graphicFrame>
        <p:nvGraphicFramePr>
          <p:cNvPr id="7" name="Content Placeholder 6">
            <a:extLst>
              <a:ext uri="{FF2B5EF4-FFF2-40B4-BE49-F238E27FC236}">
                <a16:creationId xmlns:a16="http://schemas.microsoft.com/office/drawing/2014/main" id="{D8B5A72E-003C-4095-81C1-892EF581EBB2}"/>
              </a:ext>
            </a:extLst>
          </p:cNvPr>
          <p:cNvGraphicFramePr>
            <a:graphicFrameLocks noGrp="1"/>
          </p:cNvGraphicFramePr>
          <p:nvPr>
            <p:ph idx="1"/>
            <p:extLst>
              <p:ext uri="{D42A27DB-BD31-4B8C-83A1-F6EECF244321}">
                <p14:modId xmlns:p14="http://schemas.microsoft.com/office/powerpoint/2010/main" val="3295398464"/>
              </p:ext>
            </p:extLst>
          </p:nvPr>
        </p:nvGraphicFramePr>
        <p:xfrm>
          <a:off x="302003" y="1610687"/>
          <a:ext cx="11543253" cy="3959291"/>
        </p:xfrm>
        <a:graphic>
          <a:graphicData uri="http://schemas.openxmlformats.org/drawingml/2006/table">
            <a:tbl>
              <a:tblPr/>
              <a:tblGrid>
                <a:gridCol w="2387525">
                  <a:extLst>
                    <a:ext uri="{9D8B030D-6E8A-4147-A177-3AD203B41FA5}">
                      <a16:colId xmlns:a16="http://schemas.microsoft.com/office/drawing/2014/main" val="583734990"/>
                    </a:ext>
                  </a:extLst>
                </a:gridCol>
                <a:gridCol w="104006">
                  <a:extLst>
                    <a:ext uri="{9D8B030D-6E8A-4147-A177-3AD203B41FA5}">
                      <a16:colId xmlns:a16="http://schemas.microsoft.com/office/drawing/2014/main" val="2297162066"/>
                    </a:ext>
                  </a:extLst>
                </a:gridCol>
                <a:gridCol w="1146602">
                  <a:extLst>
                    <a:ext uri="{9D8B030D-6E8A-4147-A177-3AD203B41FA5}">
                      <a16:colId xmlns:a16="http://schemas.microsoft.com/office/drawing/2014/main" val="2081665350"/>
                    </a:ext>
                  </a:extLst>
                </a:gridCol>
                <a:gridCol w="1481543">
                  <a:extLst>
                    <a:ext uri="{9D8B030D-6E8A-4147-A177-3AD203B41FA5}">
                      <a16:colId xmlns:a16="http://schemas.microsoft.com/office/drawing/2014/main" val="1890375300"/>
                    </a:ext>
                  </a:extLst>
                </a:gridCol>
                <a:gridCol w="1250608">
                  <a:extLst>
                    <a:ext uri="{9D8B030D-6E8A-4147-A177-3AD203B41FA5}">
                      <a16:colId xmlns:a16="http://schemas.microsoft.com/office/drawing/2014/main" val="830572172"/>
                    </a:ext>
                  </a:extLst>
                </a:gridCol>
                <a:gridCol w="1250608">
                  <a:extLst>
                    <a:ext uri="{9D8B030D-6E8A-4147-A177-3AD203B41FA5}">
                      <a16:colId xmlns:a16="http://schemas.microsoft.com/office/drawing/2014/main" val="3052174628"/>
                    </a:ext>
                  </a:extLst>
                </a:gridCol>
                <a:gridCol w="1250608">
                  <a:extLst>
                    <a:ext uri="{9D8B030D-6E8A-4147-A177-3AD203B41FA5}">
                      <a16:colId xmlns:a16="http://schemas.microsoft.com/office/drawing/2014/main" val="322643340"/>
                    </a:ext>
                  </a:extLst>
                </a:gridCol>
                <a:gridCol w="1421145">
                  <a:extLst>
                    <a:ext uri="{9D8B030D-6E8A-4147-A177-3AD203B41FA5}">
                      <a16:colId xmlns:a16="http://schemas.microsoft.com/office/drawing/2014/main" val="115056959"/>
                    </a:ext>
                  </a:extLst>
                </a:gridCol>
                <a:gridCol w="1250608">
                  <a:extLst>
                    <a:ext uri="{9D8B030D-6E8A-4147-A177-3AD203B41FA5}">
                      <a16:colId xmlns:a16="http://schemas.microsoft.com/office/drawing/2014/main" val="3900991962"/>
                    </a:ext>
                  </a:extLst>
                </a:gridCol>
              </a:tblGrid>
              <a:tr h="465357">
                <a:tc gridSpan="2">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r>
                        <a:rPr lang="en-US" sz="1400" b="1" i="1" u="none" strike="noStrike" dirty="0">
                          <a:solidFill>
                            <a:srgbClr val="000000"/>
                          </a:solidFill>
                          <a:effectLst/>
                          <a:latin typeface="Book Antiqua" panose="02040602050305030304" pitchFamily="18" charset="0"/>
                        </a:rPr>
                        <a:t>Teacher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Teacher</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Other Instruction*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School Admin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Office Staff</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Superintendent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Program  Director</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1" u="none" strike="noStrike" dirty="0">
                          <a:solidFill>
                            <a:srgbClr val="000000"/>
                          </a:solidFill>
                          <a:effectLst/>
                          <a:latin typeface="Book Antiqua" panose="02040602050305030304" pitchFamily="18" charset="0"/>
                        </a:rPr>
                        <a:t>District Staff</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9782831"/>
                  </a:ext>
                </a:extLst>
              </a:tr>
              <a:tr h="314828">
                <a:tc gridSpan="2">
                  <a:txBody>
                    <a:bodyPr/>
                    <a:lstStyle/>
                    <a:p>
                      <a:pPr algn="l" fontAlgn="b"/>
                      <a:r>
                        <a:rPr lang="en-US" sz="1400" b="0" i="1" u="none" strike="noStrike" dirty="0">
                          <a:solidFill>
                            <a:srgbClr val="000000"/>
                          </a:solidFill>
                          <a:effectLst/>
                          <a:latin typeface="Book Antiqua" panose="02040602050305030304" pitchFamily="18" charset="0"/>
                        </a:rPr>
                        <a:t>Salary</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b"/>
                      <a:r>
                        <a:rPr lang="en-US" sz="1400" b="0" i="0" u="none" strike="noStrike" dirty="0">
                          <a:solidFill>
                            <a:srgbClr val="000000"/>
                          </a:solidFill>
                          <a:effectLst/>
                          <a:latin typeface="Book Antiqua" panose="02040602050305030304" pitchFamily="18" charset="0"/>
                        </a:rPr>
                        <a:t>$44,586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$44,586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$44,586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$75,796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$31,210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$156,051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$71,338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$35,669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4211724"/>
                  </a:ext>
                </a:extLst>
              </a:tr>
              <a:tr h="318772">
                <a:tc gridSpan="2">
                  <a:txBody>
                    <a:bodyPr/>
                    <a:lstStyle/>
                    <a:p>
                      <a:pPr algn="l" fontAlgn="b"/>
                      <a:r>
                        <a:rPr lang="en-US" sz="1400" b="0" i="1" u="none" strike="noStrike" dirty="0">
                          <a:solidFill>
                            <a:srgbClr val="000000"/>
                          </a:solidFill>
                          <a:effectLst/>
                          <a:latin typeface="Book Antiqua" panose="02040602050305030304" pitchFamily="18" charset="0"/>
                        </a:rPr>
                        <a:t>Employer Contribution (28.26%)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b"/>
                      <a:r>
                        <a:rPr lang="en-US" sz="1400" b="0" i="0" u="none" strike="noStrike" dirty="0">
                          <a:solidFill>
                            <a:srgbClr val="000000"/>
                          </a:solidFill>
                          <a:effectLst/>
                          <a:latin typeface="Book Antiqua" panose="02040602050305030304" pitchFamily="18" charset="0"/>
                        </a:rPr>
                        <a:t>$12,600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$12,600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$12,600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$21,420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$8,820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$44,100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$20,160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$10,080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1153682"/>
                  </a:ext>
                </a:extLst>
              </a:tr>
              <a:tr h="314828">
                <a:tc gridSpan="2">
                  <a:txBody>
                    <a:bodyPr/>
                    <a:lstStyle/>
                    <a:p>
                      <a:pPr algn="l" fontAlgn="b"/>
                      <a:r>
                        <a:rPr lang="en-US" sz="1400" b="0" i="1" u="none" strike="noStrike" dirty="0">
                          <a:solidFill>
                            <a:srgbClr val="000000"/>
                          </a:solidFill>
                          <a:effectLst/>
                          <a:latin typeface="Book Antiqua" panose="02040602050305030304" pitchFamily="18" charset="0"/>
                        </a:rPr>
                        <a:t>Health Insurance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b"/>
                      <a:r>
                        <a:rPr lang="en-US" sz="1400" b="0" i="0" u="none" strike="noStrike">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$6,798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8012886"/>
                  </a:ext>
                </a:extLst>
              </a:tr>
              <a:tr h="286207">
                <a:tc gridSpan="2">
                  <a:txBody>
                    <a:bodyPr/>
                    <a:lstStyle/>
                    <a:p>
                      <a:pPr algn="l" fontAlgn="b"/>
                      <a:r>
                        <a:rPr lang="en-US" sz="1400" b="1" i="1" u="none" strike="noStrike" dirty="0">
                          <a:solidFill>
                            <a:srgbClr val="000000"/>
                          </a:solidFill>
                          <a:effectLst/>
                          <a:latin typeface="Book Antiqua" panose="02040602050305030304" pitchFamily="18" charset="0"/>
                        </a:rPr>
                        <a:t>Total Cost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b"/>
                      <a:r>
                        <a:rPr lang="en-US" sz="1400" b="1" i="0" u="none" strike="noStrike">
                          <a:solidFill>
                            <a:srgbClr val="000000"/>
                          </a:solidFill>
                          <a:effectLst/>
                          <a:latin typeface="Book Antiqua" panose="02040602050305030304" pitchFamily="18" charset="0"/>
                        </a:rPr>
                        <a:t>$63,984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$63,984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$63,984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$104,014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$46,828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$206,949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$98,296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Book Antiqua" panose="02040602050305030304" pitchFamily="18" charset="0"/>
                        </a:rPr>
                        <a:t>$52,547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0785072"/>
                  </a:ext>
                </a:extLst>
              </a:tr>
              <a:tr h="314828">
                <a:tc gridSpan="2">
                  <a:txBody>
                    <a:bodyPr/>
                    <a:lstStyle/>
                    <a:p>
                      <a:pPr algn="l" fontAlgn="b"/>
                      <a:endParaRPr lang="en-US" sz="1400" b="0" i="1"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1400" b="0" i="0" u="none" strike="noStrike">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Book Antiqua" panose="0204060205030503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0730856"/>
                  </a:ext>
                </a:extLst>
              </a:tr>
              <a:tr h="314828">
                <a:tc gridSpan="2">
                  <a:txBody>
                    <a:bodyPr/>
                    <a:lstStyle/>
                    <a:p>
                      <a:pPr algn="l" fontAlgn="b"/>
                      <a:r>
                        <a:rPr lang="en-US" sz="1400" b="0" i="1" u="none" strike="noStrike" dirty="0">
                          <a:solidFill>
                            <a:srgbClr val="000000"/>
                          </a:solidFill>
                          <a:effectLst/>
                          <a:latin typeface="Book Antiqua" panose="02040602050305030304" pitchFamily="18" charset="0"/>
                        </a:rPr>
                        <a:t># of Personnel (based on Model)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r>
                        <a:rPr lang="en-US" sz="1400" b="0" i="0" u="none" strike="noStrike">
                          <a:solidFill>
                            <a:srgbClr val="000000"/>
                          </a:solidFill>
                          <a:effectLst/>
                          <a:latin typeface="Book Antiqua" panose="02040602050305030304" pitchFamily="18" charset="0"/>
                        </a:rPr>
                        <a:t>                45,241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                45,241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Book Antiqua" panose="02040602050305030304" pitchFamily="18" charset="0"/>
                        </a:rPr>
                        <a:t>                       4,209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Book Antiqua" panose="02040602050305030304" pitchFamily="18" charset="0"/>
                        </a:rPr>
                        <a:t>                  3,016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Book Antiqua" panose="02040602050305030304" pitchFamily="18" charset="0"/>
                        </a:rPr>
                        <a:t>                  3,016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Book Antiqua" panose="02040602050305030304" pitchFamily="18" charset="0"/>
                        </a:rPr>
                        <a:t>                       81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Book Antiqua" panose="02040602050305030304" pitchFamily="18" charset="0"/>
                        </a:rPr>
                        <a:t>                         817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Book Antiqua" panose="02040602050305030304" pitchFamily="18" charset="0"/>
                        </a:rPr>
                        <a:t>                     817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240851"/>
                  </a:ext>
                </a:extLst>
              </a:tr>
              <a:tr h="286207">
                <a:tc gridSpan="2">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gn="l" fontAlgn="b"/>
                      <a:endParaRPr lang="en-US" sz="14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506398144"/>
                  </a:ext>
                </a:extLst>
              </a:tr>
              <a:tr h="465357">
                <a:tc gridSpan="9">
                  <a:txBody>
                    <a:bodyPr/>
                    <a:lstStyle/>
                    <a:p>
                      <a:pPr algn="l" fontAlgn="b"/>
                      <a:r>
                        <a:rPr lang="en-US" sz="1400" b="0" i="1" u="none" strike="noStrike" dirty="0">
                          <a:solidFill>
                            <a:srgbClr val="000000"/>
                          </a:solidFill>
                          <a:effectLst/>
                          <a:latin typeface="Book Antiqua" panose="02040602050305030304" pitchFamily="18" charset="0"/>
                        </a:rPr>
                        <a:t>*Salary and Number of Personnel figures for Other Instruction have been determined using data for Specialty</a:t>
                      </a:r>
                      <a:r>
                        <a:rPr lang="en-US" sz="1400" b="0" i="1" u="none" strike="noStrike" baseline="0" dirty="0">
                          <a:solidFill>
                            <a:srgbClr val="000000"/>
                          </a:solidFill>
                          <a:effectLst/>
                          <a:latin typeface="Book Antiqua" panose="02040602050305030304" pitchFamily="18" charset="0"/>
                        </a:rPr>
                        <a:t> Service Providers (psychologists, physical therapists, etc.), </a:t>
                      </a:r>
                      <a:r>
                        <a:rPr lang="en-US" sz="1400" b="0" i="1" u="none" strike="noStrike" dirty="0">
                          <a:solidFill>
                            <a:srgbClr val="000000"/>
                          </a:solidFill>
                          <a:effectLst/>
                          <a:latin typeface="Book Antiqua" panose="02040602050305030304" pitchFamily="18" charset="0"/>
                        </a:rPr>
                        <a:t>Guidance Counselors, Library/Media Specialists, and Career Specialists. Calculations do not reflect data about Guidance Support Resources or Library Aides.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50536389"/>
                  </a:ext>
                </a:extLst>
              </a:tr>
              <a:tr h="286207">
                <a:tc gridSpan="5">
                  <a:txBody>
                    <a:bodyPr/>
                    <a:lstStyle/>
                    <a:p>
                      <a:pPr algn="l" fontAlgn="b"/>
                      <a:endParaRPr lang="en-US" sz="1400" b="0" i="1" u="none" strike="noStrike" dirty="0">
                        <a:solidFill>
                          <a:srgbClr val="000000"/>
                        </a:solidFill>
                        <a:effectLst/>
                        <a:latin typeface="Book Antiqua" panose="02040602050305030304" pitchFamily="18" charset="0"/>
                      </a:endParaRP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348088293"/>
                  </a:ext>
                </a:extLst>
              </a:tr>
              <a:tr h="286207">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gridSpan="2">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hMerge="1">
                  <a:txBody>
                    <a:bodyPr/>
                    <a:lstStyle/>
                    <a:p>
                      <a:pPr algn="l" fontAlgn="b"/>
                      <a:endParaRPr lang="en-US"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78249733"/>
                  </a:ext>
                </a:extLst>
              </a:tr>
            </a:tbl>
          </a:graphicData>
        </a:graphic>
      </p:graphicFrame>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34085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8C1B4-364D-4A59-819C-7BCE438D0660}"/>
              </a:ext>
            </a:extLst>
          </p:cNvPr>
          <p:cNvSpPr>
            <a:spLocks noGrp="1"/>
          </p:cNvSpPr>
          <p:nvPr>
            <p:ph type="title"/>
          </p:nvPr>
        </p:nvSpPr>
        <p:spPr/>
        <p:txBody>
          <a:bodyPr>
            <a:normAutofit/>
          </a:bodyPr>
          <a:lstStyle/>
          <a:p>
            <a:r>
              <a:rPr lang="en-US" sz="3200" dirty="0"/>
              <a:t>Formula and Service Levels – Instruction </a:t>
            </a:r>
          </a:p>
        </p:txBody>
      </p:sp>
      <p:graphicFrame>
        <p:nvGraphicFramePr>
          <p:cNvPr id="6" name="Content Placeholder 5">
            <a:extLst>
              <a:ext uri="{FF2B5EF4-FFF2-40B4-BE49-F238E27FC236}">
                <a16:creationId xmlns:a16="http://schemas.microsoft.com/office/drawing/2014/main" id="{850364F2-1EA4-4B39-9DB5-9DF47A8EAC8E}"/>
              </a:ext>
            </a:extLst>
          </p:cNvPr>
          <p:cNvGraphicFramePr>
            <a:graphicFrameLocks noGrp="1"/>
          </p:cNvGraphicFramePr>
          <p:nvPr>
            <p:ph idx="1"/>
            <p:extLst>
              <p:ext uri="{D42A27DB-BD31-4B8C-83A1-F6EECF244321}">
                <p14:modId xmlns:p14="http://schemas.microsoft.com/office/powerpoint/2010/main" val="2362933082"/>
              </p:ext>
            </p:extLst>
          </p:nvPr>
        </p:nvGraphicFramePr>
        <p:xfrm>
          <a:off x="838200" y="1335742"/>
          <a:ext cx="10515599" cy="4305006"/>
        </p:xfrm>
        <a:graphic>
          <a:graphicData uri="http://schemas.openxmlformats.org/drawingml/2006/table">
            <a:tbl>
              <a:tblPr/>
              <a:tblGrid>
                <a:gridCol w="529605">
                  <a:extLst>
                    <a:ext uri="{9D8B030D-6E8A-4147-A177-3AD203B41FA5}">
                      <a16:colId xmlns:a16="http://schemas.microsoft.com/office/drawing/2014/main" val="4129183399"/>
                    </a:ext>
                  </a:extLst>
                </a:gridCol>
                <a:gridCol w="706139">
                  <a:extLst>
                    <a:ext uri="{9D8B030D-6E8A-4147-A177-3AD203B41FA5}">
                      <a16:colId xmlns:a16="http://schemas.microsoft.com/office/drawing/2014/main" val="1668972550"/>
                    </a:ext>
                  </a:extLst>
                </a:gridCol>
                <a:gridCol w="7320316">
                  <a:extLst>
                    <a:ext uri="{9D8B030D-6E8A-4147-A177-3AD203B41FA5}">
                      <a16:colId xmlns:a16="http://schemas.microsoft.com/office/drawing/2014/main" val="3207985770"/>
                    </a:ext>
                  </a:extLst>
                </a:gridCol>
                <a:gridCol w="1959539">
                  <a:extLst>
                    <a:ext uri="{9D8B030D-6E8A-4147-A177-3AD203B41FA5}">
                      <a16:colId xmlns:a16="http://schemas.microsoft.com/office/drawing/2014/main" val="2674301385"/>
                    </a:ext>
                  </a:extLst>
                </a:gridCol>
              </a:tblGrid>
              <a:tr h="466007">
                <a:tc gridSpan="3">
                  <a:txBody>
                    <a:bodyPr/>
                    <a:lstStyle/>
                    <a:p>
                      <a:pPr algn="l" fontAlgn="b"/>
                      <a:r>
                        <a:rPr lang="en-US" sz="1600" b="1" i="0" u="none" strike="noStrike" dirty="0">
                          <a:solidFill>
                            <a:srgbClr val="000000"/>
                          </a:solidFill>
                          <a:effectLst/>
                          <a:latin typeface="Book Antiqua" panose="02040602050305030304" pitchFamily="18" charset="0"/>
                        </a:rPr>
                        <a:t>I. Instruction</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8570576"/>
                  </a:ext>
                </a:extLst>
              </a:tr>
              <a:tr h="466007">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fontAlgn="b"/>
                      <a:r>
                        <a:rPr lang="en-US" sz="1600" b="0" i="1" u="none" strike="noStrike" dirty="0">
                          <a:solidFill>
                            <a:srgbClr val="000000"/>
                          </a:solidFill>
                          <a:effectLst/>
                          <a:latin typeface="Book Antiqua" panose="02040602050305030304" pitchFamily="18" charset="0"/>
                        </a:rPr>
                        <a:t>A. Classroom and Specialized Instruction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5507967"/>
                  </a:ext>
                </a:extLst>
              </a:tr>
              <a:tr h="366387">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 One teacher for each 16.5 students classified as being affected by poverty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$1,733,298,228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9769991"/>
                  </a:ext>
                </a:extLst>
              </a:tr>
              <a:tr h="37750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 One teacher for each 21.5 students classified as not being affected by poverty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$820,761,149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6969667"/>
                  </a:ext>
                </a:extLst>
              </a:tr>
              <a:tr h="394282">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iii. One aide for every kindergarten  teacher</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$105,083,871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361742"/>
                  </a:ext>
                </a:extLst>
              </a:tr>
              <a:tr h="620786">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iv. One additional teacher for each 17.5 students served under IDEA (special education and speech therapy services)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$340,661,804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83842637"/>
                  </a:ext>
                </a:extLst>
              </a:tr>
              <a:tr h="682065">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v. One specialty service provider for every 120 students served under IDEA (psychologists, physical</a:t>
                      </a:r>
                      <a:r>
                        <a:rPr lang="en-US" sz="1600" b="0" i="0" u="none" strike="noStrike" baseline="0" dirty="0">
                          <a:solidFill>
                            <a:srgbClr val="000000"/>
                          </a:solidFill>
                          <a:effectLst/>
                          <a:latin typeface="Book Antiqua" panose="02040602050305030304" pitchFamily="18" charset="0"/>
                        </a:rPr>
                        <a:t> </a:t>
                      </a:r>
                      <a:r>
                        <a:rPr lang="en-US" sz="1600" b="0" i="0" u="none" strike="noStrike" dirty="0">
                          <a:solidFill>
                            <a:srgbClr val="000000"/>
                          </a:solidFill>
                          <a:effectLst/>
                          <a:latin typeface="Book Antiqua" panose="02040602050305030304" pitchFamily="18" charset="0"/>
                        </a:rPr>
                        <a:t>therapists, and others)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$49,679,846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5127509"/>
                  </a:ext>
                </a:extLst>
              </a:tr>
              <a:tr h="931967">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000000"/>
                        </a:solidFill>
                        <a:effectLst/>
                        <a:latin typeface="Book Antiqua" panose="02040602050305030304" pitchFamily="18"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600" b="0" i="0" u="none" strike="noStrike" dirty="0">
                          <a:solidFill>
                            <a:srgbClr val="000000"/>
                          </a:solidFill>
                          <a:effectLst/>
                          <a:latin typeface="Book Antiqua" panose="02040602050305030304" pitchFamily="18" charset="0"/>
                        </a:rPr>
                        <a:t>vi. Additional resources for students classified as gifted and talented, academic assistance, limited English proficiency, dual enrollment, or career and technology education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600" b="0" i="0" u="none" strike="noStrike" dirty="0">
                          <a:solidFill>
                            <a:srgbClr val="000000"/>
                          </a:solidFill>
                          <a:effectLst/>
                          <a:latin typeface="Book Antiqua" panose="02040602050305030304" pitchFamily="18" charset="0"/>
                        </a:rPr>
                        <a:t>$238,206,199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1495890"/>
                  </a:ext>
                </a:extLst>
              </a:tr>
            </a:tbl>
          </a:graphicData>
        </a:graphic>
      </p:graphicFrame>
      <p:sp>
        <p:nvSpPr>
          <p:cNvPr id="4" name="Slide Number Placeholder 3">
            <a:extLst>
              <a:ext uri="{FF2B5EF4-FFF2-40B4-BE49-F238E27FC236}">
                <a16:creationId xmlns:a16="http://schemas.microsoft.com/office/drawing/2014/main" id="{F9F89758-F8C6-43E6-84EA-559B276E73A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FB768C1-4BAA-41BB-91C6-7C9111748835}" type="slidenum">
              <a:rPr kumimoji="0" lang="en-US" sz="1000" b="1" i="0" u="none" strike="noStrike" kern="1200" cap="none" spc="0" normalizeH="0" baseline="0" noProof="0" smtClean="0">
                <a:ln>
                  <a:noFill/>
                </a:ln>
                <a:solidFill>
                  <a:srgbClr val="002060"/>
                </a:solidFill>
                <a:effectLst/>
                <a:uLnTx/>
                <a:uFillTx/>
                <a:latin typeface="Book Antiqua" panose="02040602050305030304"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1" u="none" strike="noStrike" kern="1200" cap="none" spc="0" normalizeH="0" baseline="0" noProof="0">
                <a:ln>
                  <a:noFill/>
                </a:ln>
                <a:solidFill>
                  <a:srgbClr val="002060"/>
                </a:solidFill>
                <a:effectLst/>
                <a:uLnTx/>
                <a:uFillTx/>
                <a:latin typeface="Book Antiqua" panose="02040602050305030304" pitchFamily="18" charset="0"/>
                <a:ea typeface="+mn-ea"/>
                <a:cs typeface="+mn-cs"/>
              </a:rPr>
              <a:t>October 29, 2019</a:t>
            </a:r>
            <a:endParaRPr kumimoji="0" lang="en-US" sz="1050" b="1" i="1" u="none" strike="noStrike" kern="1200" cap="none" spc="0" normalizeH="0" baseline="0" noProof="0" dirty="0">
              <a:ln>
                <a:noFill/>
              </a:ln>
              <a:solidFill>
                <a:srgbClr val="002060"/>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536184998"/>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1420</TotalTime>
  <Words>3817</Words>
  <Application>Microsoft Office PowerPoint</Application>
  <PresentationFormat>Widescreen</PresentationFormat>
  <Paragraphs>1546</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Book Antiqua</vt:lpstr>
      <vt:lpstr>Calibri</vt:lpstr>
      <vt:lpstr>Times New Roman</vt:lpstr>
      <vt:lpstr>2_Office Theme</vt:lpstr>
      <vt:lpstr>Education Funding Model  Summary of October 3, 2019 Report</vt:lpstr>
      <vt:lpstr>Letter from Governor, Senate President, House Speaker  January 17, 2019</vt:lpstr>
      <vt:lpstr>Chronology of Activity</vt:lpstr>
      <vt:lpstr>… updated funding model to guide state appropriations</vt:lpstr>
      <vt:lpstr>… to improve efficiency, transparency, accountability, and affordability</vt:lpstr>
      <vt:lpstr>… help ensure that all of our children have the necessary resources</vt:lpstr>
      <vt:lpstr>Exclusions from the Model</vt:lpstr>
      <vt:lpstr>Key Variables - Personnel and Salary Costs</vt:lpstr>
      <vt:lpstr>Formula and Service Levels – Instruction </vt:lpstr>
      <vt:lpstr>Formula and Service Levels – Instruction, continued</vt:lpstr>
      <vt:lpstr>Formula and Service Levels – Facilities </vt:lpstr>
      <vt:lpstr>Formula and Service Levels – District Services</vt:lpstr>
      <vt:lpstr>Education Funding Model - Total Cost</vt:lpstr>
      <vt:lpstr>Education Funding Model - Cost Summary</vt:lpstr>
      <vt:lpstr>Education Funding Model – State and Local Share </vt:lpstr>
      <vt:lpstr>Model with Flexibility and Accountability Measures</vt:lpstr>
      <vt:lpstr>Options for Appropriation Format</vt:lpstr>
      <vt:lpstr> … to ensure more equitable distribution …</vt:lpstr>
      <vt:lpstr>PowerPoint Presentation</vt:lpstr>
      <vt:lpstr>PowerPoint Presentation</vt:lpstr>
      <vt:lpstr>PowerPoint Presentation</vt:lpstr>
      <vt:lpstr>PowerPoint Presentation</vt:lpstr>
      <vt:lpstr>Funding Allocation – Model v Current (FY 2018-19)</vt:lpstr>
      <vt:lpstr>Model Flexibility: Adjust Student-Teacher Ratios by Grade</vt:lpstr>
      <vt:lpstr>Summary</vt:lpstr>
      <vt:lpstr>Questions?</vt:lpstr>
      <vt:lpstr>APPENDIX</vt:lpstr>
      <vt:lpstr>Requested Items</vt:lpstr>
      <vt:lpstr>Requested Items, continued</vt:lpstr>
      <vt:lpstr>Funding Option 1</vt:lpstr>
      <vt:lpstr>Funding Option 2</vt:lpstr>
      <vt:lpstr>Funding Option 3</vt:lpstr>
      <vt:lpstr>Funding Option 4</vt:lpstr>
      <vt:lpstr>Option 5 – Adjusting Student-Teacher Ratios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Funding Model</dc:title>
  <dc:creator>Marie Morales</dc:creator>
  <cp:lastModifiedBy>Lisa Jolliff</cp:lastModifiedBy>
  <cp:revision>146</cp:revision>
  <cp:lastPrinted>2019-10-28T17:37:48Z</cp:lastPrinted>
  <dcterms:created xsi:type="dcterms:W3CDTF">2019-10-01T16:38:39Z</dcterms:created>
  <dcterms:modified xsi:type="dcterms:W3CDTF">2019-10-28T19:33:28Z</dcterms:modified>
</cp:coreProperties>
</file>